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5143500" cx="9144000"/>
  <p:notesSz cx="6858000" cy="9144000"/>
  <p:embeddedFontLst>
    <p:embeddedFont>
      <p:font typeface="Nunito"/>
      <p:regular r:id="rId47"/>
      <p:bold r:id="rId48"/>
      <p:italic r:id="rId49"/>
      <p:boldItalic r:id="rId50"/>
    </p:embeddedFont>
    <p:embeddedFont>
      <p:font typeface="Montserrat"/>
      <p:regular r:id="rId51"/>
      <p:bold r:id="rId52"/>
      <p:italic r:id="rId53"/>
      <p:boldItalic r:id="rId54"/>
    </p:embeddedFont>
    <p:embeddedFont>
      <p:font typeface="Poppins"/>
      <p:regular r:id="rId55"/>
      <p:bold r:id="rId56"/>
      <p:italic r:id="rId57"/>
      <p:boldItalic r:id="rId58"/>
    </p:embeddedFont>
    <p:embeddedFont>
      <p:font typeface="Montserrat Medium"/>
      <p:regular r:id="rId59"/>
      <p:bold r:id="rId60"/>
      <p:italic r:id="rId61"/>
      <p:boldItalic r:id="rId62"/>
    </p:embeddedFont>
    <p:embeddedFont>
      <p:font typeface="Montserrat Light"/>
      <p:regular r:id="rId63"/>
      <p:bold r:id="rId64"/>
      <p:italic r:id="rId65"/>
      <p:boldItalic r:id="rId66"/>
    </p:embeddedFont>
    <p:embeddedFont>
      <p:font typeface="Roboto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FE5D29-242F-497F-9F81-3C62E73CD502}">
  <a:tblStyle styleId="{FFFE5D29-242F-497F-9F81-3C62E73CD5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0" Type="http://schemas.openxmlformats.org/officeDocument/2006/relationships/font" Target="fonts/RobotoMono-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ontserratMedium-boldItalic.fntdata"/><Relationship Id="rId61" Type="http://schemas.openxmlformats.org/officeDocument/2006/relationships/font" Target="fonts/MontserratMedium-italic.fntdata"/><Relationship Id="rId20" Type="http://schemas.openxmlformats.org/officeDocument/2006/relationships/slide" Target="slides/slide12.xml"/><Relationship Id="rId64" Type="http://schemas.openxmlformats.org/officeDocument/2006/relationships/font" Target="fonts/MontserratLight-bold.fntdata"/><Relationship Id="rId63" Type="http://schemas.openxmlformats.org/officeDocument/2006/relationships/font" Target="fonts/MontserratLight-regular.fntdata"/><Relationship Id="rId22" Type="http://schemas.openxmlformats.org/officeDocument/2006/relationships/slide" Target="slides/slide14.xml"/><Relationship Id="rId66" Type="http://schemas.openxmlformats.org/officeDocument/2006/relationships/font" Target="fonts/MontserratLight-boldItalic.fntdata"/><Relationship Id="rId21" Type="http://schemas.openxmlformats.org/officeDocument/2006/relationships/slide" Target="slides/slide13.xml"/><Relationship Id="rId65" Type="http://schemas.openxmlformats.org/officeDocument/2006/relationships/font" Target="fonts/MontserratLight-italic.fntdata"/><Relationship Id="rId24" Type="http://schemas.openxmlformats.org/officeDocument/2006/relationships/slide" Target="slides/slide16.xml"/><Relationship Id="rId68" Type="http://schemas.openxmlformats.org/officeDocument/2006/relationships/font" Target="fonts/RobotoMono-bold.fntdata"/><Relationship Id="rId23" Type="http://schemas.openxmlformats.org/officeDocument/2006/relationships/slide" Target="slides/slide15.xml"/><Relationship Id="rId67" Type="http://schemas.openxmlformats.org/officeDocument/2006/relationships/font" Target="fonts/RobotoMono-regular.fntdata"/><Relationship Id="rId60" Type="http://schemas.openxmlformats.org/officeDocument/2006/relationships/font" Target="fonts/MontserratMedium-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Mono-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ontserrat-regular.fntdata"/><Relationship Id="rId50" Type="http://schemas.openxmlformats.org/officeDocument/2006/relationships/font" Target="fonts/Nuni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3.xml"/><Relationship Id="rId55" Type="http://schemas.openxmlformats.org/officeDocument/2006/relationships/font" Target="fonts/Poppins-regular.fntdata"/><Relationship Id="rId10" Type="http://schemas.openxmlformats.org/officeDocument/2006/relationships/slide" Target="slides/slide2.xml"/><Relationship Id="rId54" Type="http://schemas.openxmlformats.org/officeDocument/2006/relationships/font" Target="fonts/Montserrat-boldItalic.fntdata"/><Relationship Id="rId13" Type="http://schemas.openxmlformats.org/officeDocument/2006/relationships/slide" Target="slides/slide5.xml"/><Relationship Id="rId57" Type="http://schemas.openxmlformats.org/officeDocument/2006/relationships/font" Target="fonts/Poppins-italic.fntdata"/><Relationship Id="rId12" Type="http://schemas.openxmlformats.org/officeDocument/2006/relationships/slide" Target="slides/slide4.xml"/><Relationship Id="rId56" Type="http://schemas.openxmlformats.org/officeDocument/2006/relationships/font" Target="fonts/Poppins-bold.fntdata"/><Relationship Id="rId15" Type="http://schemas.openxmlformats.org/officeDocument/2006/relationships/slide" Target="slides/slide7.xml"/><Relationship Id="rId59" Type="http://schemas.openxmlformats.org/officeDocument/2006/relationships/font" Target="fonts/MontserratMedium-regular.fntdata"/><Relationship Id="rId14" Type="http://schemas.openxmlformats.org/officeDocument/2006/relationships/slide" Target="slides/slide6.xml"/><Relationship Id="rId58" Type="http://schemas.openxmlformats.org/officeDocument/2006/relationships/font" Target="fonts/Poppins-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3cec18a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3cec18a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bfeb5fc0e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fbfeb5fc0e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44c4b1ff3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44c4b1f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595959"/>
                </a:solidFill>
              </a:rPr>
              <a:t>File I/O stands for Input/Output operations involving files.</a:t>
            </a:r>
            <a:endParaRPr sz="1200">
              <a:solidFill>
                <a:srgbClr val="595959"/>
              </a:solidFill>
            </a:endParaRPr>
          </a:p>
          <a:p>
            <a:pPr indent="0" lvl="0" marL="0" rtl="0" algn="l">
              <a:spcBef>
                <a:spcPts val="0"/>
              </a:spcBef>
              <a:spcAft>
                <a:spcPts val="0"/>
              </a:spcAft>
              <a:buClr>
                <a:schemeClr val="dk1"/>
              </a:buClr>
              <a:buSzPts val="1100"/>
              <a:buFont typeface="Arial"/>
              <a:buNone/>
            </a:pPr>
            <a:r>
              <a:t/>
            </a:r>
            <a:endParaRPr sz="1200">
              <a:solidFill>
                <a:srgbClr val="595959"/>
              </a:solidFill>
            </a:endParaRPr>
          </a:p>
          <a:p>
            <a:pPr indent="0" lvl="0" marL="0" rtl="0" algn="l">
              <a:spcBef>
                <a:spcPts val="0"/>
              </a:spcBef>
              <a:spcAft>
                <a:spcPts val="0"/>
              </a:spcAft>
              <a:buClr>
                <a:schemeClr val="dk1"/>
              </a:buClr>
              <a:buSzPts val="1100"/>
              <a:buFont typeface="Arial"/>
              <a:buNone/>
            </a:pPr>
            <a:r>
              <a:rPr lang="en-GB" sz="1200">
                <a:solidFill>
                  <a:srgbClr val="595959"/>
                </a:solidFill>
              </a:rPr>
              <a:t>It refers to the process of reading data from files (input) or writing data to files (output) using a computer program.</a:t>
            </a:r>
            <a:endParaRPr sz="1200">
              <a:solidFill>
                <a:srgbClr val="595959"/>
              </a:solidFill>
            </a:endParaRPr>
          </a:p>
          <a:p>
            <a:pPr indent="0" lvl="0" marL="0" rtl="0" algn="l">
              <a:spcBef>
                <a:spcPts val="0"/>
              </a:spcBef>
              <a:spcAft>
                <a:spcPts val="0"/>
              </a:spcAft>
              <a:buClr>
                <a:schemeClr val="dk1"/>
              </a:buClr>
              <a:buSzPts val="1100"/>
              <a:buFont typeface="Arial"/>
              <a:buNone/>
            </a:pPr>
            <a:r>
              <a:t/>
            </a:r>
            <a:endParaRPr sz="1200">
              <a:solidFill>
                <a:srgbClr val="595959"/>
              </a:solidFill>
            </a:endParaRPr>
          </a:p>
          <a:p>
            <a:pPr indent="0" lvl="0" marL="0" rtl="0" algn="l">
              <a:spcBef>
                <a:spcPts val="0"/>
              </a:spcBef>
              <a:spcAft>
                <a:spcPts val="0"/>
              </a:spcAft>
              <a:buClr>
                <a:schemeClr val="dk1"/>
              </a:buClr>
              <a:buSzPts val="1100"/>
              <a:buFont typeface="Arial"/>
              <a:buNone/>
            </a:pPr>
            <a:r>
              <a:rPr lang="en-GB" sz="1200">
                <a:solidFill>
                  <a:srgbClr val="595959"/>
                </a:solidFill>
              </a:rPr>
              <a:t>What exactly are </a:t>
            </a:r>
            <a:r>
              <a:rPr b="1" lang="en-GB" sz="1200">
                <a:solidFill>
                  <a:srgbClr val="595959"/>
                </a:solidFill>
              </a:rPr>
              <a:t>external sources?</a:t>
            </a:r>
            <a:r>
              <a:rPr lang="en-GB" sz="1200">
                <a:solidFill>
                  <a:srgbClr val="595959"/>
                </a:solidFill>
              </a:rPr>
              <a:t> places where your Python programs get data from or store data. </a:t>
            </a:r>
            <a:endParaRPr sz="1200">
              <a:solidFill>
                <a:srgbClr val="595959"/>
              </a:solidFill>
            </a:endParaRPr>
          </a:p>
          <a:p>
            <a:pPr indent="0" lvl="0" marL="0" rtl="0" algn="l">
              <a:spcBef>
                <a:spcPts val="0"/>
              </a:spcBef>
              <a:spcAft>
                <a:spcPts val="0"/>
              </a:spcAft>
              <a:buClr>
                <a:schemeClr val="dk1"/>
              </a:buClr>
              <a:buSzPts val="1100"/>
              <a:buFont typeface="Arial"/>
              <a:buNone/>
            </a:pPr>
            <a:r>
              <a:t/>
            </a:r>
            <a:endParaRPr sz="1200">
              <a:solidFill>
                <a:srgbClr val="595959"/>
              </a:solidFill>
            </a:endParaRPr>
          </a:p>
          <a:p>
            <a:pPr indent="0" lvl="0" marL="0" rtl="0" algn="l">
              <a:spcBef>
                <a:spcPts val="0"/>
              </a:spcBef>
              <a:spcAft>
                <a:spcPts val="0"/>
              </a:spcAft>
              <a:buClr>
                <a:schemeClr val="dk1"/>
              </a:buClr>
              <a:buSzPts val="1100"/>
              <a:buFont typeface="Arial"/>
              <a:buNone/>
            </a:pPr>
            <a:r>
              <a:rPr lang="en-GB" sz="1200">
                <a:solidFill>
                  <a:srgbClr val="595959"/>
                </a:solidFill>
              </a:rPr>
              <a:t>Why External sources?</a:t>
            </a:r>
            <a:endParaRPr sz="1200">
              <a:solidFill>
                <a:srgbClr val="595959"/>
              </a:solidFill>
            </a:endParaRPr>
          </a:p>
          <a:p>
            <a:pPr indent="-304800" lvl="0" marL="457200" rtl="0" algn="l">
              <a:spcBef>
                <a:spcPts val="0"/>
              </a:spcBef>
              <a:spcAft>
                <a:spcPts val="0"/>
              </a:spcAft>
              <a:buClr>
                <a:srgbClr val="595959"/>
              </a:buClr>
              <a:buSzPts val="1200"/>
              <a:buChar char="-"/>
            </a:pPr>
            <a:r>
              <a:rPr b="1" lang="en-GB" sz="1200">
                <a:solidFill>
                  <a:srgbClr val="595959"/>
                </a:solidFill>
              </a:rPr>
              <a:t>Analytics</a:t>
            </a:r>
            <a:r>
              <a:rPr lang="en-GB" sz="1200">
                <a:solidFill>
                  <a:srgbClr val="595959"/>
                </a:solidFill>
              </a:rPr>
              <a:t>: A retail company uses sales data from competitors (obtained through market research or public data) to analyze market trends, identify opportunities, and adjust pricing strategies accordingly.</a:t>
            </a:r>
            <a:endParaRPr sz="1200">
              <a:solidFill>
                <a:srgbClr val="595959"/>
              </a:solidFill>
            </a:endParaRPr>
          </a:p>
          <a:p>
            <a:pPr indent="-304800" lvl="0" marL="457200" rtl="0" algn="l">
              <a:spcBef>
                <a:spcPts val="0"/>
              </a:spcBef>
              <a:spcAft>
                <a:spcPts val="0"/>
              </a:spcAft>
              <a:buClr>
                <a:srgbClr val="595959"/>
              </a:buClr>
              <a:buSzPts val="1200"/>
              <a:buChar char="-"/>
            </a:pPr>
            <a:r>
              <a:rPr b="1" lang="en-GB" sz="1200">
                <a:solidFill>
                  <a:srgbClr val="595959"/>
                </a:solidFill>
              </a:rPr>
              <a:t>Machine Learning</a:t>
            </a:r>
            <a:r>
              <a:rPr lang="en-GB" sz="1200">
                <a:solidFill>
                  <a:srgbClr val="595959"/>
                </a:solidFill>
              </a:rPr>
              <a:t>: Airbus utilizes</a:t>
            </a:r>
            <a:r>
              <a:rPr b="1" lang="en-GB" sz="1200">
                <a:solidFill>
                  <a:srgbClr val="595959"/>
                </a:solidFill>
              </a:rPr>
              <a:t> external data from various sources</a:t>
            </a:r>
            <a:r>
              <a:rPr lang="en-GB" sz="1200">
                <a:solidFill>
                  <a:srgbClr val="595959"/>
                </a:solidFill>
              </a:rPr>
              <a:t>, such as </a:t>
            </a:r>
            <a:r>
              <a:rPr b="1" lang="en-GB" sz="1200">
                <a:solidFill>
                  <a:srgbClr val="595959"/>
                </a:solidFill>
              </a:rPr>
              <a:t>weather conditions</a:t>
            </a:r>
            <a:r>
              <a:rPr lang="en-GB" sz="1200">
                <a:solidFill>
                  <a:srgbClr val="595959"/>
                </a:solidFill>
              </a:rPr>
              <a:t>, airport </a:t>
            </a:r>
            <a:r>
              <a:rPr b="1" lang="en-GB" sz="1200">
                <a:solidFill>
                  <a:srgbClr val="595959"/>
                </a:solidFill>
              </a:rPr>
              <a:t>altitudes</a:t>
            </a:r>
            <a:r>
              <a:rPr lang="en-GB" sz="1200">
                <a:solidFill>
                  <a:srgbClr val="595959"/>
                </a:solidFill>
              </a:rPr>
              <a:t>, </a:t>
            </a:r>
            <a:r>
              <a:rPr b="1" lang="en-GB" sz="1200">
                <a:solidFill>
                  <a:srgbClr val="595959"/>
                </a:solidFill>
              </a:rPr>
              <a:t>fuel quality</a:t>
            </a:r>
            <a:r>
              <a:rPr lang="en-GB" sz="1200">
                <a:solidFill>
                  <a:srgbClr val="595959"/>
                </a:solidFill>
              </a:rPr>
              <a:t>, and aircraft </a:t>
            </a:r>
            <a:r>
              <a:rPr b="1" lang="en-GB" sz="1200">
                <a:solidFill>
                  <a:srgbClr val="595959"/>
                </a:solidFill>
              </a:rPr>
              <a:t>age</a:t>
            </a:r>
            <a:r>
              <a:rPr lang="en-GB" sz="1200">
                <a:solidFill>
                  <a:srgbClr val="595959"/>
                </a:solidFill>
              </a:rPr>
              <a:t>, to train a machine learning model that </a:t>
            </a:r>
            <a:r>
              <a:rPr b="1" lang="en-GB" sz="1200">
                <a:solidFill>
                  <a:srgbClr val="595959"/>
                </a:solidFill>
              </a:rPr>
              <a:t>predicts </a:t>
            </a:r>
            <a:r>
              <a:rPr lang="en-GB" sz="1200">
                <a:solidFill>
                  <a:srgbClr val="595959"/>
                </a:solidFill>
              </a:rPr>
              <a:t>engine </a:t>
            </a:r>
            <a:r>
              <a:rPr b="1" lang="en-GB" sz="1200">
                <a:solidFill>
                  <a:srgbClr val="595959"/>
                </a:solidFill>
              </a:rPr>
              <a:t>maintenance needs</a:t>
            </a:r>
            <a:r>
              <a:rPr lang="en-GB" sz="1200">
                <a:solidFill>
                  <a:srgbClr val="595959"/>
                </a:solidFill>
              </a:rPr>
              <a:t>. Another application could be the training of chatbots like Alexa, Siri.</a:t>
            </a:r>
            <a:endParaRPr sz="1200">
              <a:solidFill>
                <a:srgbClr val="595959"/>
              </a:solidFill>
            </a:endParaRPr>
          </a:p>
          <a:p>
            <a:pPr indent="-304800" lvl="0" marL="457200" rtl="0" algn="l">
              <a:spcBef>
                <a:spcPts val="0"/>
              </a:spcBef>
              <a:spcAft>
                <a:spcPts val="0"/>
              </a:spcAft>
              <a:buClr>
                <a:srgbClr val="595959"/>
              </a:buClr>
              <a:buSzPts val="1200"/>
              <a:buChar char="-"/>
            </a:pPr>
            <a:r>
              <a:rPr lang="en-GB" sz="1200">
                <a:solidFill>
                  <a:srgbClr val="595959"/>
                </a:solidFill>
              </a:rPr>
              <a:t>Other processes: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bfeb5fc0e_1_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fbfeb5fc0e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bfeb5fc0e_1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fbfeb5fc0e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595959"/>
                </a:solidFill>
              </a:rPr>
              <a:t>Let's start with files. There are three main types of files we'll be working with:</a:t>
            </a:r>
            <a:endParaRPr sz="1200">
              <a:solidFill>
                <a:srgbClr val="595959"/>
              </a:solidFill>
            </a:endParaRPr>
          </a:p>
          <a:p>
            <a:pPr indent="-298450" lvl="0" marL="457200" rtl="0" algn="l">
              <a:lnSpc>
                <a:spcPct val="115000"/>
              </a:lnSpc>
              <a:spcBef>
                <a:spcPts val="1200"/>
              </a:spcBef>
              <a:spcAft>
                <a:spcPts val="0"/>
              </a:spcAft>
              <a:buClr>
                <a:schemeClr val="dk1"/>
              </a:buClr>
              <a:buSzPts val="1100"/>
              <a:buChar char="●"/>
            </a:pPr>
            <a:r>
              <a:rPr b="1" lang="en-GB" sz="1200">
                <a:solidFill>
                  <a:srgbClr val="595959"/>
                </a:solidFill>
              </a:rPr>
              <a:t>Text files (.txt usually)</a:t>
            </a:r>
            <a:r>
              <a:rPr lang="en-GB" sz="1200">
                <a:solidFill>
                  <a:srgbClr val="595959"/>
                </a:solidFill>
              </a:rPr>
              <a:t>: These are the simplest kind of files. They contain </a:t>
            </a:r>
            <a:r>
              <a:rPr b="1" lang="en-GB" sz="1200">
                <a:solidFill>
                  <a:srgbClr val="595959"/>
                </a:solidFill>
              </a:rPr>
              <a:t>plain text</a:t>
            </a:r>
            <a:r>
              <a:rPr lang="en-GB" sz="1200">
                <a:solidFill>
                  <a:srgbClr val="595959"/>
                </a:solidFill>
              </a:rPr>
              <a:t>, like what you're seeing on this slide. You can use them to store any kind of text data.</a:t>
            </a:r>
            <a:endParaRPr sz="1200">
              <a:solidFill>
                <a:srgbClr val="595959"/>
              </a:solidFill>
            </a:endParaRPr>
          </a:p>
          <a:p>
            <a:pPr indent="-304800" lvl="1" marL="914400" rtl="0" algn="l">
              <a:lnSpc>
                <a:spcPct val="115000"/>
              </a:lnSpc>
              <a:spcBef>
                <a:spcPts val="0"/>
              </a:spcBef>
              <a:spcAft>
                <a:spcPts val="0"/>
              </a:spcAft>
              <a:buClr>
                <a:srgbClr val="595959"/>
              </a:buClr>
              <a:buSzPts val="1200"/>
              <a:buAutoNum type="alphaLcPeriod"/>
            </a:pPr>
            <a:r>
              <a:rPr lang="en-GB" sz="1200">
                <a:solidFill>
                  <a:srgbClr val="595959"/>
                </a:solidFill>
              </a:rPr>
              <a:t>A simple text document containing a list of names.</a:t>
            </a:r>
            <a:endParaRPr sz="1200">
              <a:solidFill>
                <a:srgbClr val="595959"/>
              </a:solidFill>
            </a:endParaRPr>
          </a:p>
          <a:p>
            <a:pPr indent="-304800" lvl="1" marL="914400" rtl="0" algn="l">
              <a:lnSpc>
                <a:spcPct val="115000"/>
              </a:lnSpc>
              <a:spcBef>
                <a:spcPts val="0"/>
              </a:spcBef>
              <a:spcAft>
                <a:spcPts val="0"/>
              </a:spcAft>
              <a:buClr>
                <a:srgbClr val="595959"/>
              </a:buClr>
              <a:buSzPts val="1200"/>
              <a:buAutoNum type="alphaLcPeriod"/>
            </a:pPr>
            <a:r>
              <a:rPr lang="en-GB" sz="1200">
                <a:solidFill>
                  <a:srgbClr val="595959"/>
                </a:solidFill>
              </a:rPr>
              <a:t>Corpus of Large Language Models (Training data for ChatGPT and the likes)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b="1" lang="en-GB" sz="1200">
                <a:solidFill>
                  <a:srgbClr val="595959"/>
                </a:solidFill>
              </a:rPr>
              <a:t>JSON files (.json)</a:t>
            </a:r>
            <a:r>
              <a:rPr lang="en-GB" sz="1200">
                <a:solidFill>
                  <a:srgbClr val="595959"/>
                </a:solidFill>
              </a:rPr>
              <a:t>: These are used for storing </a:t>
            </a:r>
            <a:r>
              <a:rPr b="1" lang="en-GB" sz="1200">
                <a:solidFill>
                  <a:srgbClr val="595959"/>
                </a:solidFill>
              </a:rPr>
              <a:t>structured data</a:t>
            </a:r>
            <a:r>
              <a:rPr lang="en-GB" sz="1200">
                <a:solidFill>
                  <a:srgbClr val="595959"/>
                </a:solidFill>
              </a:rPr>
              <a:t>. They're often used for configuration files and data exchange over the internet. JSON data is formatted as key-value pairs, making it easy to read and understand.</a:t>
            </a:r>
            <a:endParaRPr sz="1200">
              <a:solidFill>
                <a:srgbClr val="595959"/>
              </a:solidFill>
            </a:endParaRPr>
          </a:p>
          <a:p>
            <a:pPr indent="-298450" lvl="0" marL="457200" rtl="0" algn="l">
              <a:lnSpc>
                <a:spcPct val="115000"/>
              </a:lnSpc>
              <a:spcBef>
                <a:spcPts val="0"/>
              </a:spcBef>
              <a:spcAft>
                <a:spcPts val="0"/>
              </a:spcAft>
              <a:buClr>
                <a:schemeClr val="dk1"/>
              </a:buClr>
              <a:buSzPts val="1100"/>
              <a:buChar char="●"/>
            </a:pPr>
            <a:r>
              <a:rPr b="1" lang="en-GB" sz="1200">
                <a:solidFill>
                  <a:srgbClr val="595959"/>
                </a:solidFill>
              </a:rPr>
              <a:t>CSV files (.csv or tsv)</a:t>
            </a:r>
            <a:r>
              <a:rPr lang="en-GB" sz="1200">
                <a:solidFill>
                  <a:srgbClr val="595959"/>
                </a:solidFill>
              </a:rPr>
              <a:t>: These are used for storing tabular data. Think of them like </a:t>
            </a:r>
            <a:r>
              <a:rPr b="1" lang="en-GB" sz="1200">
                <a:solidFill>
                  <a:srgbClr val="595959"/>
                </a:solidFill>
              </a:rPr>
              <a:t>spreadsheets</a:t>
            </a:r>
            <a:r>
              <a:rPr lang="en-GB" sz="1200">
                <a:solidFill>
                  <a:srgbClr val="595959"/>
                </a:solidFill>
              </a:rPr>
              <a:t>. Each line in a CSV file represents a row of data, and commas separate the different values in each row.</a:t>
            </a:r>
            <a:endParaRPr sz="1200">
              <a:solidFill>
                <a:srgbClr val="595959"/>
              </a:solidFill>
            </a:endParaRPr>
          </a:p>
          <a:p>
            <a:pPr indent="-304800" lvl="1" marL="914400" rtl="0" algn="l">
              <a:lnSpc>
                <a:spcPct val="115000"/>
              </a:lnSpc>
              <a:spcBef>
                <a:spcPts val="0"/>
              </a:spcBef>
              <a:spcAft>
                <a:spcPts val="0"/>
              </a:spcAft>
              <a:buClr>
                <a:srgbClr val="595959"/>
              </a:buClr>
              <a:buSzPts val="1200"/>
              <a:buAutoNum type="alphaLcPeriod"/>
            </a:pPr>
            <a:r>
              <a:rPr lang="en-GB" sz="1200">
                <a:solidFill>
                  <a:srgbClr val="595959"/>
                </a:solidFill>
              </a:rPr>
              <a:t>A spreadsheet with sales data.</a:t>
            </a:r>
            <a:endParaRPr sz="1200">
              <a:solidFill>
                <a:srgbClr val="595959"/>
              </a:solidFill>
            </a:endParaRPr>
          </a:p>
          <a:p>
            <a:pPr indent="-304800" lvl="1" marL="914400" rtl="0" algn="l">
              <a:lnSpc>
                <a:spcPct val="115000"/>
              </a:lnSpc>
              <a:spcBef>
                <a:spcPts val="0"/>
              </a:spcBef>
              <a:spcAft>
                <a:spcPts val="0"/>
              </a:spcAft>
              <a:buClr>
                <a:srgbClr val="595959"/>
              </a:buClr>
              <a:buSzPts val="1200"/>
              <a:buAutoNum type="alphaLcPeriod"/>
            </a:pPr>
            <a:r>
              <a:rPr lang="en-GB" sz="1200">
                <a:solidFill>
                  <a:srgbClr val="595959"/>
                </a:solidFill>
              </a:rPr>
              <a:t>A dataset of customer information.</a:t>
            </a:r>
            <a:endParaRPr sz="1200">
              <a:solidFill>
                <a:srgbClr val="595959"/>
              </a:solidFill>
            </a:endParaRPr>
          </a:p>
          <a:p>
            <a:pPr indent="-304800" lvl="1" marL="914400" rtl="0" algn="l">
              <a:lnSpc>
                <a:spcPct val="115000"/>
              </a:lnSpc>
              <a:spcBef>
                <a:spcPts val="0"/>
              </a:spcBef>
              <a:spcAft>
                <a:spcPts val="0"/>
              </a:spcAft>
              <a:buClr>
                <a:srgbClr val="595959"/>
              </a:buClr>
              <a:buSzPts val="1200"/>
              <a:buAutoNum type="alphaLcPeriod"/>
            </a:pPr>
            <a:r>
              <a:rPr lang="en-GB" sz="1200">
                <a:solidFill>
                  <a:srgbClr val="595959"/>
                </a:solidFill>
              </a:rPr>
              <a:t>A file containing geographical coordinates.</a:t>
            </a:r>
            <a:endParaRPr sz="1200">
              <a:solidFill>
                <a:srgbClr val="595959"/>
              </a:solidFill>
            </a:endParaRPr>
          </a:p>
          <a:p>
            <a:pPr indent="0" lvl="0" marL="0" rtl="0" algn="l">
              <a:spcBef>
                <a:spcPts val="1200"/>
              </a:spcBef>
              <a:spcAft>
                <a:spcPts val="0"/>
              </a:spcAft>
              <a:buNone/>
            </a:pPr>
            <a:r>
              <a:t/>
            </a:r>
            <a:endParaRPr sz="12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44c4b1ff3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44c4b1ff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44c4b1ff3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44c4b1ff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c44c4b1ff3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c44c4b1ff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350">
                <a:solidFill>
                  <a:srgbClr val="273239"/>
                </a:solidFill>
                <a:latin typeface="Nunito"/>
                <a:ea typeface="Nunito"/>
                <a:cs typeface="Nunito"/>
                <a:sym typeface="Nunito"/>
              </a:rPr>
              <a:t>Read Only (‘r’) : </a:t>
            </a:r>
            <a:r>
              <a:rPr lang="en-GB" sz="1350">
                <a:solidFill>
                  <a:srgbClr val="273239"/>
                </a:solidFill>
                <a:latin typeface="Nunito"/>
                <a:ea typeface="Nunito"/>
                <a:cs typeface="Nunito"/>
                <a:sym typeface="Nunito"/>
              </a:rPr>
              <a:t>Open text file for reading. The handle is positioned at the beginning of the file. If the file does not exist, raises the I/O error. This is also the default mode in which a file is opened.</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b="1" lang="en-GB" sz="1350">
                <a:solidFill>
                  <a:srgbClr val="273239"/>
                </a:solidFill>
                <a:latin typeface="Nunito"/>
                <a:ea typeface="Nunito"/>
                <a:cs typeface="Nunito"/>
                <a:sym typeface="Nunito"/>
              </a:rPr>
              <a:t>Read and Write (‘r+’): </a:t>
            </a:r>
            <a:r>
              <a:rPr lang="en-GB" sz="1350">
                <a:solidFill>
                  <a:srgbClr val="273239"/>
                </a:solidFill>
                <a:latin typeface="Nunito"/>
                <a:ea typeface="Nunito"/>
                <a:cs typeface="Nunito"/>
                <a:sym typeface="Nunito"/>
              </a:rPr>
              <a:t>Open the file for reading and writing. The handle is positioned at the beginning of the file. Raises I/O error if the file does not exist.</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b="1" lang="en-GB" sz="1350">
                <a:solidFill>
                  <a:srgbClr val="273239"/>
                </a:solidFill>
                <a:latin typeface="Nunito"/>
                <a:ea typeface="Nunito"/>
                <a:cs typeface="Nunito"/>
                <a:sym typeface="Nunito"/>
              </a:rPr>
              <a:t>Write Only (‘w’) : </a:t>
            </a:r>
            <a:r>
              <a:rPr lang="en-GB" sz="1350">
                <a:solidFill>
                  <a:srgbClr val="273239"/>
                </a:solidFill>
                <a:latin typeface="Nunito"/>
                <a:ea typeface="Nunito"/>
                <a:cs typeface="Nunito"/>
                <a:sym typeface="Nunito"/>
              </a:rPr>
              <a:t>Open the file for writing. For the existing files, the data is truncated and over-written. The handle is positioned at the beginning of the file. Creates the file if the file does not exist.</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b="1" lang="en-GB" sz="1350">
                <a:solidFill>
                  <a:srgbClr val="273239"/>
                </a:solidFill>
                <a:latin typeface="Nunito"/>
                <a:ea typeface="Nunito"/>
                <a:cs typeface="Nunito"/>
                <a:sym typeface="Nunito"/>
              </a:rPr>
              <a:t>Write and Read ('w+') </a:t>
            </a:r>
            <a:r>
              <a:rPr lang="en-GB" sz="1350">
                <a:solidFill>
                  <a:srgbClr val="273239"/>
                </a:solidFill>
                <a:latin typeface="Nunito"/>
                <a:ea typeface="Nunito"/>
                <a:cs typeface="Nunito"/>
                <a:sym typeface="Nunito"/>
              </a:rPr>
              <a:t>: Open the file for reading and writing. For an existing file, data is truncated and over-written. The handle is positioned at the beginning of the file</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b="1" lang="en-GB" sz="1350">
                <a:solidFill>
                  <a:srgbClr val="273239"/>
                </a:solidFill>
                <a:latin typeface="Nunito"/>
                <a:ea typeface="Nunito"/>
                <a:cs typeface="Nunito"/>
                <a:sym typeface="Nunito"/>
              </a:rPr>
              <a:t>Append Only ('a')</a:t>
            </a:r>
            <a:r>
              <a:rPr lang="en-GB" sz="1350">
                <a:solidFill>
                  <a:srgbClr val="273239"/>
                </a:solidFill>
                <a:latin typeface="Nunito"/>
                <a:ea typeface="Nunito"/>
                <a:cs typeface="Nunito"/>
                <a:sym typeface="Nunito"/>
              </a:rPr>
              <a:t>: Opens a file for writing, adding new content to the end of the existing data.</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b="1" lang="en-GB" sz="1350">
                <a:solidFill>
                  <a:srgbClr val="273239"/>
                </a:solidFill>
                <a:latin typeface="Nunito"/>
                <a:ea typeface="Nunito"/>
                <a:cs typeface="Nunito"/>
                <a:sym typeface="Nunito"/>
              </a:rPr>
              <a:t>Append and Read ('a+')</a:t>
            </a:r>
            <a:r>
              <a:rPr lang="en-GB" sz="1350">
                <a:solidFill>
                  <a:srgbClr val="273239"/>
                </a:solidFill>
                <a:latin typeface="Nunito"/>
                <a:ea typeface="Nunito"/>
                <a:cs typeface="Nunito"/>
                <a:sym typeface="Nunito"/>
              </a:rPr>
              <a:t>: Opens a file for both reading and writing, allowing you to read existing content and add new data to the end of the file.</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b="1" lang="en-GB" sz="1350">
                <a:solidFill>
                  <a:srgbClr val="273239"/>
                </a:solidFill>
                <a:latin typeface="Nunito"/>
                <a:ea typeface="Nunito"/>
                <a:cs typeface="Nunito"/>
                <a:sym typeface="Nunito"/>
              </a:rPr>
              <a:t>read(): </a:t>
            </a:r>
            <a:r>
              <a:rPr lang="en-GB" sz="1350">
                <a:solidFill>
                  <a:srgbClr val="273239"/>
                </a:solidFill>
                <a:latin typeface="Nunito"/>
                <a:ea typeface="Nunito"/>
                <a:cs typeface="Nunito"/>
                <a:sym typeface="Nunito"/>
              </a:rPr>
              <a:t>Reads the entire content of a file as a single string, making it useful when you need to work with all the text at once.</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b="1" lang="en-GB" sz="1350">
                <a:solidFill>
                  <a:srgbClr val="273239"/>
                </a:solidFill>
                <a:latin typeface="Nunito"/>
                <a:ea typeface="Nunito"/>
                <a:cs typeface="Nunito"/>
                <a:sym typeface="Nunito"/>
              </a:rPr>
              <a:t>readlines(): </a:t>
            </a:r>
            <a:r>
              <a:rPr lang="en-GB" sz="1350">
                <a:solidFill>
                  <a:srgbClr val="273239"/>
                </a:solidFill>
                <a:latin typeface="Nunito"/>
                <a:ea typeface="Nunito"/>
                <a:cs typeface="Nunito"/>
                <a:sym typeface="Nunito"/>
              </a:rPr>
              <a:t>Reads all lines of a file and returns them as a list of strings, making it ideal for processing each line separately.</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lang="en-GB" sz="1350">
                <a:solidFill>
                  <a:srgbClr val="273239"/>
                </a:solidFill>
                <a:latin typeface="Nunito"/>
                <a:ea typeface="Nunito"/>
                <a:cs typeface="Nunito"/>
                <a:sym typeface="Nunito"/>
              </a:rPr>
              <a:t>Why closing: </a:t>
            </a:r>
            <a:endParaRPr sz="1350">
              <a:solidFill>
                <a:srgbClr val="273239"/>
              </a:solidFill>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lang="en-GB" sz="1350">
                <a:solidFill>
                  <a:srgbClr val="273239"/>
                </a:solidFill>
                <a:latin typeface="Nunito"/>
                <a:ea typeface="Nunito"/>
                <a:cs typeface="Nunito"/>
                <a:sym typeface="Nunito"/>
              </a:rPr>
              <a:t>Closing a file in Python is just as important as opening it. When a file is closed, Python frees up the system resources that were used during the file operation. If a file is not properly closed, it can lead to memory leaks, which can slow down your program or even cause it to crash..</a:t>
            </a:r>
            <a:endParaRPr sz="1350">
              <a:solidFill>
                <a:srgbClr val="273239"/>
              </a:solidFill>
              <a:latin typeface="Nunito"/>
              <a:ea typeface="Nunito"/>
              <a:cs typeface="Nunito"/>
              <a:sym typeface="Nunito"/>
            </a:endParaRPr>
          </a:p>
          <a:p>
            <a:pPr indent="0" lvl="0" marL="0" rtl="0" algn="l">
              <a:spcBef>
                <a:spcPts val="800"/>
              </a:spcBef>
              <a:spcAft>
                <a:spcPts val="0"/>
              </a:spcAft>
              <a:buClr>
                <a:schemeClr val="dk1"/>
              </a:buClr>
              <a:buSzPts val="1100"/>
              <a:buFont typeface="Arial"/>
              <a:buNone/>
            </a:pPr>
            <a:r>
              <a:t/>
            </a:r>
            <a:endParaRPr sz="12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5cbf85121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c5cbf8512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c5cbf85121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c5cbf8512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c44c4b1ff3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c44c4b1ff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c770361e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9c770361e3_2_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44c4b1ff3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44c4b1ff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44c4b1ff3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44c4b1ff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c5cbf8512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c5cbf85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5cbf85121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c5cbf8512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b1101e49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b1101e49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b1101e49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b1101e49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c5cbf85121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c5cbf8512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bfeb5fc0e_1_8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fbfeb5fc0e_1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solidFill>
                  <a:schemeClr val="dk1"/>
                </a:solidFill>
              </a:rPr>
              <a:t>All I/O interactions required exceptions or error handling to avoid issues while running the program</a:t>
            </a:r>
            <a:endParaRPr b="1">
              <a:solidFill>
                <a:schemeClr val="dk1"/>
              </a:solidFill>
            </a:endParaRPr>
          </a:p>
          <a:p>
            <a:pPr indent="0" lvl="0" marL="0" rtl="0" algn="l">
              <a:lnSpc>
                <a:spcPct val="115000"/>
              </a:lnSpc>
              <a:spcBef>
                <a:spcPts val="1200"/>
              </a:spcBef>
              <a:spcAft>
                <a:spcPts val="0"/>
              </a:spcAft>
              <a:buNone/>
            </a:pPr>
            <a:r>
              <a:rPr b="1" lang="en-GB">
                <a:solidFill>
                  <a:schemeClr val="dk1"/>
                </a:solidFill>
              </a:rPr>
              <a:t>IsADirectoryError:</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b="1" lang="en-GB">
                <a:solidFill>
                  <a:schemeClr val="dk1"/>
                </a:solidFill>
              </a:rPr>
              <a:t>What is it:</a:t>
            </a:r>
            <a:r>
              <a:rPr lang="en-GB">
                <a:solidFill>
                  <a:schemeClr val="dk1"/>
                </a:solidFill>
              </a:rPr>
              <a:t>IsADirectoryError is a specific type of OSError in Python that occurs when a file operation is attempted on a directory.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GB">
                <a:solidFill>
                  <a:schemeClr val="dk1"/>
                </a:solidFill>
              </a:rPr>
              <a:t>Explanation:</a:t>
            </a:r>
            <a:r>
              <a:rPr lang="en-GB">
                <a:solidFill>
                  <a:schemeClr val="dk1"/>
                </a:solidFill>
              </a:rPr>
              <a:t>This error is raised when code tries to use a directory as if it were a regular file, typically when attempting to read from or write to a path that points to a directory instead of a file.</a:t>
            </a:r>
            <a:endParaRPr>
              <a:solidFill>
                <a:schemeClr val="dk1"/>
              </a:solidFill>
            </a:endParaRPr>
          </a:p>
          <a:p>
            <a:pPr indent="0" lvl="0" marL="0" rtl="0" algn="l">
              <a:lnSpc>
                <a:spcPct val="100000"/>
              </a:lnSpc>
              <a:spcBef>
                <a:spcPts val="1200"/>
              </a:spcBef>
              <a:spcAft>
                <a:spcPts val="0"/>
              </a:spcAft>
              <a:buNone/>
            </a:pPr>
            <a:r>
              <a:t/>
            </a:r>
            <a:endParaRPr>
              <a:solidFill>
                <a:schemeClr val="dk1"/>
              </a:solidFill>
            </a:endParaRPr>
          </a:p>
          <a:p>
            <a:pPr indent="0" lvl="0" marL="0" rtl="0" algn="l">
              <a:lnSpc>
                <a:spcPct val="100000"/>
              </a:lnSpc>
              <a:spcBef>
                <a:spcPts val="1200"/>
              </a:spcBef>
              <a:spcAft>
                <a:spcPts val="0"/>
              </a:spcAft>
              <a:buNone/>
            </a:pPr>
            <a:r>
              <a:rPr b="1" lang="en-GB">
                <a:solidFill>
                  <a:schemeClr val="dk1"/>
                </a:solidFill>
              </a:rPr>
              <a:t>FileNotFoundError:</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b="1" lang="en-GB">
                <a:solidFill>
                  <a:schemeClr val="dk1"/>
                </a:solidFill>
              </a:rPr>
              <a:t>What is it</a:t>
            </a:r>
            <a:r>
              <a:rPr lang="en-GB">
                <a:solidFill>
                  <a:schemeClr val="dk1"/>
                </a:solidFill>
              </a:rPr>
              <a:t>:FileNotFoundError is a specific type of OSError in Python that occurs when an attempt is made to access a file that does not exist.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GB">
                <a:solidFill>
                  <a:schemeClr val="dk1"/>
                </a:solidFill>
              </a:rPr>
              <a:t>Explanation</a:t>
            </a:r>
            <a:r>
              <a:rPr lang="en-GB">
                <a:solidFill>
                  <a:schemeClr val="dk1"/>
                </a:solidFill>
              </a:rPr>
              <a:t>:This error is raised when trying to open, read from, or perform operations on a file that cannot be found in the specified path or directory.</a:t>
            </a:r>
            <a:endParaRPr>
              <a:solidFill>
                <a:schemeClr val="dk1"/>
              </a:solidFill>
            </a:endParaRPr>
          </a:p>
          <a:p>
            <a:pPr indent="0" lvl="0" marL="0" rtl="0" algn="l">
              <a:lnSpc>
                <a:spcPct val="100000"/>
              </a:lnSpc>
              <a:spcBef>
                <a:spcPts val="1200"/>
              </a:spcBef>
              <a:spcAft>
                <a:spcPts val="0"/>
              </a:spcAft>
              <a:buNone/>
            </a:pPr>
            <a:r>
              <a:t/>
            </a:r>
            <a:endParaRPr>
              <a:solidFill>
                <a:schemeClr val="dk1"/>
              </a:solidFill>
            </a:endParaRPr>
          </a:p>
          <a:p>
            <a:pPr indent="0" lvl="0" marL="0" rtl="0" algn="l">
              <a:lnSpc>
                <a:spcPct val="100000"/>
              </a:lnSpc>
              <a:spcBef>
                <a:spcPts val="1200"/>
              </a:spcBef>
              <a:spcAft>
                <a:spcPts val="0"/>
              </a:spcAft>
              <a:buNone/>
            </a:pPr>
            <a:r>
              <a:rPr b="1" lang="en-GB">
                <a:solidFill>
                  <a:schemeClr val="dk1"/>
                </a:solidFill>
              </a:rPr>
              <a:t>PermissionError</a:t>
            </a:r>
            <a:r>
              <a:rPr b="1" lang="en-GB">
                <a:solidFill>
                  <a:schemeClr val="dk1"/>
                </a:solidFill>
              </a:rPr>
              <a:t>:</a:t>
            </a:r>
            <a:endParaRPr b="1">
              <a:solidFill>
                <a:schemeClr val="dk1"/>
              </a:solidFill>
            </a:endParaRPr>
          </a:p>
          <a:p>
            <a:pPr indent="-298450" lvl="0" marL="457200" rtl="0" algn="l">
              <a:spcBef>
                <a:spcPts val="0"/>
              </a:spcBef>
              <a:spcAft>
                <a:spcPts val="0"/>
              </a:spcAft>
              <a:buClr>
                <a:schemeClr val="dk1"/>
              </a:buClr>
              <a:buSzPts val="1100"/>
              <a:buChar char="●"/>
            </a:pPr>
            <a:r>
              <a:rPr b="1" lang="en-GB">
                <a:solidFill>
                  <a:schemeClr val="dk1"/>
                </a:solidFill>
              </a:rPr>
              <a:t>What is it:</a:t>
            </a:r>
            <a:r>
              <a:rPr lang="en-GB">
                <a:solidFill>
                  <a:schemeClr val="dk1"/>
                </a:solidFill>
              </a:rPr>
              <a:t>PermissionError is a specific type of OSError in Python that occurs when an operation is attempted without the necessary access rights.</a:t>
            </a:r>
            <a:endParaRPr>
              <a:solidFill>
                <a:schemeClr val="dk1"/>
              </a:solidFill>
            </a:endParaRPr>
          </a:p>
          <a:p>
            <a:pPr indent="-298450" lvl="0" marL="457200" rtl="0" algn="l">
              <a:spcBef>
                <a:spcPts val="0"/>
              </a:spcBef>
              <a:spcAft>
                <a:spcPts val="0"/>
              </a:spcAft>
              <a:buClr>
                <a:schemeClr val="dk1"/>
              </a:buClr>
              <a:buSzPts val="1100"/>
              <a:buChar char="●"/>
            </a:pPr>
            <a:r>
              <a:rPr b="1" lang="en-GB">
                <a:solidFill>
                  <a:schemeClr val="dk1"/>
                </a:solidFill>
              </a:rPr>
              <a:t>Explanation</a:t>
            </a:r>
            <a:r>
              <a:rPr lang="en-GB">
                <a:solidFill>
                  <a:schemeClr val="dk1"/>
                </a:solidFill>
              </a:rPr>
              <a:t>:This error is raised when a program tries to perform an action on a file or directory that it doesn't have the appropriate permissions for, such as writing to a read-only file or accessing a restricted directory.</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fbfeb5fc0e_1_9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fbfeb5fc0e_1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a:solidFill>
                  <a:schemeClr val="dk1"/>
                </a:solidFill>
              </a:rPr>
              <a:t>1. </a:t>
            </a:r>
            <a:r>
              <a:rPr b="1" lang="en-GB">
                <a:solidFill>
                  <a:srgbClr val="188038"/>
                </a:solidFill>
                <a:latin typeface="Roboto Mono"/>
                <a:ea typeface="Roboto Mono"/>
                <a:cs typeface="Roboto Mono"/>
                <a:sym typeface="Roboto Mono"/>
              </a:rPr>
              <a:t>try</a:t>
            </a:r>
            <a:endParaRPr b="1">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rPr>
              <a:t>Purpose</a:t>
            </a:r>
            <a:r>
              <a:rPr lang="en-GB">
                <a:solidFill>
                  <a:schemeClr val="dk1"/>
                </a:solidFill>
              </a:rPr>
              <a:t>: Wraps a block of code that might raise an exception.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Usage</a:t>
            </a:r>
            <a:r>
              <a:rPr lang="en-GB">
                <a:solidFill>
                  <a:schemeClr val="dk1"/>
                </a:solidFill>
              </a:rPr>
              <a:t>: If an exception occurs in the </a:t>
            </a:r>
            <a:r>
              <a:rPr lang="en-GB">
                <a:solidFill>
                  <a:srgbClr val="188038"/>
                </a:solidFill>
                <a:latin typeface="Roboto Mono"/>
                <a:ea typeface="Roboto Mono"/>
                <a:cs typeface="Roboto Mono"/>
                <a:sym typeface="Roboto Mono"/>
              </a:rPr>
              <a:t>try</a:t>
            </a:r>
            <a:r>
              <a:rPr lang="en-GB">
                <a:solidFill>
                  <a:schemeClr val="dk1"/>
                </a:solidFill>
              </a:rPr>
              <a:t> block, Python will move to the corresponding </a:t>
            </a:r>
            <a:r>
              <a:rPr lang="en-GB">
                <a:solidFill>
                  <a:srgbClr val="188038"/>
                </a:solidFill>
                <a:latin typeface="Roboto Mono"/>
                <a:ea typeface="Roboto Mono"/>
                <a:cs typeface="Roboto Mono"/>
                <a:sym typeface="Roboto Mono"/>
              </a:rPr>
              <a:t>except</a:t>
            </a:r>
            <a:r>
              <a:rPr lang="en-GB">
                <a:solidFill>
                  <a:schemeClr val="dk1"/>
                </a:solidFill>
              </a:rPr>
              <a:t> block.</a:t>
            </a:r>
            <a:endParaRPr>
              <a:solidFill>
                <a:schemeClr val="dk1"/>
              </a:solidFill>
            </a:endParaRPr>
          </a:p>
          <a:p>
            <a:pPr indent="0" lvl="0" marL="0" rtl="0" algn="l">
              <a:lnSpc>
                <a:spcPct val="115000"/>
              </a:lnSpc>
              <a:spcBef>
                <a:spcPts val="1200"/>
              </a:spcBef>
              <a:spcAft>
                <a:spcPts val="0"/>
              </a:spcAft>
              <a:buNone/>
            </a:pPr>
            <a:r>
              <a:rPr b="1" lang="en-GB">
                <a:solidFill>
                  <a:schemeClr val="dk1"/>
                </a:solidFill>
              </a:rPr>
              <a:t>2. </a:t>
            </a:r>
            <a:r>
              <a:rPr b="1" lang="en-GB">
                <a:solidFill>
                  <a:srgbClr val="188038"/>
                </a:solidFill>
                <a:latin typeface="Roboto Mono"/>
                <a:ea typeface="Roboto Mono"/>
                <a:cs typeface="Roboto Mono"/>
                <a:sym typeface="Roboto Mono"/>
              </a:rPr>
              <a:t>except</a:t>
            </a:r>
            <a:endParaRPr b="1">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rPr>
              <a:t>Purpose</a:t>
            </a:r>
            <a:r>
              <a:rPr lang="en-GB">
                <a:solidFill>
                  <a:schemeClr val="dk1"/>
                </a:solidFill>
              </a:rPr>
              <a:t>: Catches and handles exceptions.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Usage</a:t>
            </a:r>
            <a:r>
              <a:rPr lang="en-GB">
                <a:solidFill>
                  <a:schemeClr val="dk1"/>
                </a:solidFill>
              </a:rPr>
              <a:t>: Used to define the block of code that runs if an exception is raised in the </a:t>
            </a:r>
            <a:r>
              <a:rPr lang="en-GB">
                <a:solidFill>
                  <a:srgbClr val="188038"/>
                </a:solidFill>
                <a:latin typeface="Roboto Mono"/>
                <a:ea typeface="Roboto Mono"/>
                <a:cs typeface="Roboto Mono"/>
                <a:sym typeface="Roboto Mono"/>
              </a:rPr>
              <a:t>try</a:t>
            </a:r>
            <a:r>
              <a:rPr lang="en-GB">
                <a:solidFill>
                  <a:schemeClr val="dk1"/>
                </a:solidFill>
              </a:rPr>
              <a:t> block.</a:t>
            </a:r>
            <a:endParaRPr>
              <a:solidFill>
                <a:schemeClr val="dk1"/>
              </a:solidFill>
            </a:endParaRPr>
          </a:p>
          <a:p>
            <a:pPr indent="0" lvl="0" marL="0" rtl="0" algn="l">
              <a:lnSpc>
                <a:spcPct val="115000"/>
              </a:lnSpc>
              <a:spcBef>
                <a:spcPts val="1200"/>
              </a:spcBef>
              <a:spcAft>
                <a:spcPts val="0"/>
              </a:spcAft>
              <a:buNone/>
            </a:pPr>
            <a:r>
              <a:rPr b="1" lang="en-GB">
                <a:solidFill>
                  <a:schemeClr val="dk1"/>
                </a:solidFill>
              </a:rPr>
              <a:t>3. </a:t>
            </a:r>
            <a:r>
              <a:rPr b="1" lang="en-GB">
                <a:solidFill>
                  <a:srgbClr val="188038"/>
                </a:solidFill>
                <a:latin typeface="Roboto Mono"/>
                <a:ea typeface="Roboto Mono"/>
                <a:cs typeface="Roboto Mono"/>
                <a:sym typeface="Roboto Mono"/>
              </a:rPr>
              <a:t>else</a:t>
            </a:r>
            <a:endParaRPr b="1">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rPr>
              <a:t>Purpose</a:t>
            </a:r>
            <a:r>
              <a:rPr lang="en-GB">
                <a:solidFill>
                  <a:schemeClr val="dk1"/>
                </a:solidFill>
              </a:rPr>
              <a:t>: Executes a block of code if no exceptions are raised in the </a:t>
            </a:r>
            <a:r>
              <a:rPr lang="en-GB">
                <a:solidFill>
                  <a:srgbClr val="188038"/>
                </a:solidFill>
                <a:latin typeface="Roboto Mono"/>
                <a:ea typeface="Roboto Mono"/>
                <a:cs typeface="Roboto Mono"/>
                <a:sym typeface="Roboto Mono"/>
              </a:rPr>
              <a:t>try</a:t>
            </a:r>
            <a:r>
              <a:rPr lang="en-GB">
                <a:solidFill>
                  <a:schemeClr val="dk1"/>
                </a:solidFill>
              </a:rPr>
              <a:t> block.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Usage</a:t>
            </a:r>
            <a:r>
              <a:rPr lang="en-GB">
                <a:solidFill>
                  <a:schemeClr val="dk1"/>
                </a:solidFill>
              </a:rPr>
              <a:t>: Placed after all </a:t>
            </a:r>
            <a:r>
              <a:rPr lang="en-GB">
                <a:solidFill>
                  <a:srgbClr val="188038"/>
                </a:solidFill>
                <a:latin typeface="Roboto Mono"/>
                <a:ea typeface="Roboto Mono"/>
                <a:cs typeface="Roboto Mono"/>
                <a:sym typeface="Roboto Mono"/>
              </a:rPr>
              <a:t>except</a:t>
            </a:r>
            <a:r>
              <a:rPr lang="en-GB">
                <a:solidFill>
                  <a:schemeClr val="dk1"/>
                </a:solidFill>
              </a:rPr>
              <a:t> blocks.</a:t>
            </a:r>
            <a:endParaRPr>
              <a:solidFill>
                <a:schemeClr val="dk1"/>
              </a:solidFill>
            </a:endParaRPr>
          </a:p>
          <a:p>
            <a:pPr indent="0" lvl="0" marL="0" rtl="0" algn="l">
              <a:lnSpc>
                <a:spcPct val="115000"/>
              </a:lnSpc>
              <a:spcBef>
                <a:spcPts val="1200"/>
              </a:spcBef>
              <a:spcAft>
                <a:spcPts val="0"/>
              </a:spcAft>
              <a:buNone/>
            </a:pPr>
            <a:r>
              <a:rPr b="1" lang="en-GB">
                <a:solidFill>
                  <a:schemeClr val="dk1"/>
                </a:solidFill>
              </a:rPr>
              <a:t>4. </a:t>
            </a:r>
            <a:r>
              <a:rPr b="1" lang="en-GB">
                <a:solidFill>
                  <a:srgbClr val="188038"/>
                </a:solidFill>
                <a:latin typeface="Roboto Mono"/>
                <a:ea typeface="Roboto Mono"/>
                <a:cs typeface="Roboto Mono"/>
                <a:sym typeface="Roboto Mono"/>
              </a:rPr>
              <a:t>finally</a:t>
            </a:r>
            <a:endParaRPr b="1">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rPr>
              <a:t>Purpose</a:t>
            </a:r>
            <a:r>
              <a:rPr lang="en-GB">
                <a:solidFill>
                  <a:schemeClr val="dk1"/>
                </a:solidFill>
              </a:rPr>
              <a:t>: Always executes a block of code, regardless of whether an exception occurred or not.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Usage</a:t>
            </a:r>
            <a:r>
              <a:rPr lang="en-GB">
                <a:solidFill>
                  <a:schemeClr val="dk1"/>
                </a:solidFill>
              </a:rPr>
              <a:t>: Often used for cleanup actions, like closing files or releasing resources.</a:t>
            </a:r>
            <a:endParaRPr>
              <a:solidFill>
                <a:schemeClr val="dk1"/>
              </a:solidFill>
            </a:endParaRPr>
          </a:p>
          <a:p>
            <a:pPr indent="0" lvl="0" marL="0" rtl="0" algn="l">
              <a:lnSpc>
                <a:spcPct val="115000"/>
              </a:lnSpc>
              <a:spcBef>
                <a:spcPts val="1200"/>
              </a:spcBef>
              <a:spcAft>
                <a:spcPts val="0"/>
              </a:spcAft>
              <a:buNone/>
            </a:pPr>
            <a:r>
              <a:rPr b="1" lang="en-GB">
                <a:solidFill>
                  <a:schemeClr val="dk1"/>
                </a:solidFill>
              </a:rPr>
              <a:t>5. </a:t>
            </a:r>
            <a:r>
              <a:rPr b="1" lang="en-GB">
                <a:solidFill>
                  <a:srgbClr val="188038"/>
                </a:solidFill>
                <a:latin typeface="Roboto Mono"/>
                <a:ea typeface="Roboto Mono"/>
                <a:cs typeface="Roboto Mono"/>
                <a:sym typeface="Roboto Mono"/>
              </a:rPr>
              <a:t>raise</a:t>
            </a:r>
            <a:endParaRPr b="1">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rPr>
              <a:t>Purpose</a:t>
            </a:r>
            <a:r>
              <a:rPr lang="en-GB">
                <a:solidFill>
                  <a:schemeClr val="dk1"/>
                </a:solidFill>
              </a:rPr>
              <a:t>: Manually triggers an exception.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Usage</a:t>
            </a:r>
            <a:r>
              <a:rPr lang="en-GB">
                <a:solidFill>
                  <a:schemeClr val="dk1"/>
                </a:solidFill>
              </a:rPr>
              <a:t>: Used when you want to create a custom error or re-raise an existing one.</a:t>
            </a:r>
            <a:endParaRPr>
              <a:solidFill>
                <a:srgbClr val="188038"/>
              </a:solidFill>
              <a:latin typeface="Roboto Mono"/>
              <a:ea typeface="Roboto Mono"/>
              <a:cs typeface="Roboto Mono"/>
              <a:sym typeface="Roboto Mono"/>
            </a:endParaRPr>
          </a:p>
          <a:p>
            <a:pPr indent="0" lvl="0" marL="0" rtl="0" algn="l">
              <a:spcBef>
                <a:spcPts val="1200"/>
              </a:spcBef>
              <a:spcAft>
                <a:spcPts val="1200"/>
              </a:spcAft>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c5cbf85121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c5cbf8512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faed007b7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2faed007b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5cbf85121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c5cbf8512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fbfeb5fc0e_1_9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fbfeb5fc0e_1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49" lvl="1" marL="990000" rtl="0" algn="just">
              <a:lnSpc>
                <a:spcPct val="115000"/>
              </a:lnSpc>
              <a:spcBef>
                <a:spcPts val="0"/>
              </a:spcBef>
              <a:spcAft>
                <a:spcPts val="0"/>
              </a:spcAft>
              <a:buClr>
                <a:schemeClr val="dk1"/>
              </a:buClr>
              <a:buSzPts val="1100"/>
              <a:buFont typeface="Montserrat Medium"/>
              <a:buAutoNum type="alphaLcPeriod"/>
            </a:pPr>
            <a:r>
              <a:rPr lang="en-GB">
                <a:solidFill>
                  <a:schemeClr val="dk1"/>
                </a:solidFill>
                <a:latin typeface="Montserrat Medium"/>
                <a:ea typeface="Montserrat Medium"/>
                <a:cs typeface="Montserrat Medium"/>
                <a:sym typeface="Montserrat Medium"/>
              </a:rPr>
              <a:t>with open('sample.txt', 'r') as file:</a:t>
            </a:r>
            <a:endParaRPr>
              <a:solidFill>
                <a:schemeClr val="dk1"/>
              </a:solidFill>
              <a:latin typeface="Montserrat Medium"/>
              <a:ea typeface="Montserrat Medium"/>
              <a:cs typeface="Montserrat Medium"/>
              <a:sym typeface="Montserrat Medium"/>
            </a:endParaRPr>
          </a:p>
          <a:p>
            <a:pPr indent="-298449" lvl="1" marL="990000" rtl="0" algn="just">
              <a:lnSpc>
                <a:spcPct val="115000"/>
              </a:lnSpc>
              <a:spcBef>
                <a:spcPts val="0"/>
              </a:spcBef>
              <a:spcAft>
                <a:spcPts val="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a:t>
            </a:r>
            <a:endParaRPr>
              <a:solidFill>
                <a:schemeClr val="dk1"/>
              </a:solidFill>
              <a:latin typeface="Montserrat Light"/>
              <a:ea typeface="Montserrat Light"/>
              <a:cs typeface="Montserrat Light"/>
              <a:sym typeface="Montserrat Light"/>
            </a:endParaRPr>
          </a:p>
          <a:p>
            <a:pPr indent="-298449" lvl="1" marL="990000" rtl="0" algn="just">
              <a:lnSpc>
                <a:spcPct val="115000"/>
              </a:lnSpc>
              <a:spcBef>
                <a:spcPts val="0"/>
              </a:spcBef>
              <a:spcAft>
                <a:spcPts val="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a:t>
            </a:r>
            <a:endParaRPr>
              <a:solidFill>
                <a:schemeClr val="dk1"/>
              </a:solidFill>
              <a:latin typeface="Montserrat Light"/>
              <a:ea typeface="Montserrat Light"/>
              <a:cs typeface="Montserrat Light"/>
              <a:sym typeface="Montserrat Light"/>
            </a:endParaRPr>
          </a:p>
          <a:p>
            <a:pPr indent="-298449" lvl="1" marL="990000" rtl="0" algn="just">
              <a:lnSpc>
                <a:spcPct val="115000"/>
              </a:lnSpc>
              <a:spcBef>
                <a:spcPts val="0"/>
              </a:spcBef>
              <a:spcAft>
                <a:spcPts val="1000"/>
              </a:spcAft>
              <a:buClr>
                <a:schemeClr val="dk1"/>
              </a:buClr>
              <a:buSzPts val="1100"/>
              <a:buFont typeface="Montserrat Medium"/>
              <a:buAutoNum type="alphaLcPeriod"/>
            </a:pPr>
            <a:r>
              <a:rPr lang="en-GB">
                <a:solidFill>
                  <a:schemeClr val="dk1"/>
                </a:solidFill>
                <a:latin typeface="Montserrat Medium"/>
                <a:ea typeface="Montserrat Medium"/>
                <a:cs typeface="Montserrat Medium"/>
                <a:sym typeface="Montserrat Medium"/>
              </a:rPr>
              <a:t>The file is automatically closed when using 'with'</a:t>
            </a:r>
            <a:endParaRPr>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fbfeb5fc0e_1_9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fbfeb5fc0e_1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49" lvl="1" marL="990000" rtl="0" algn="just">
              <a:lnSpc>
                <a:spcPct val="115000"/>
              </a:lnSpc>
              <a:spcBef>
                <a:spcPts val="0"/>
              </a:spcBef>
              <a:spcAft>
                <a:spcPts val="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a:t>
            </a:r>
            <a:endParaRPr>
              <a:solidFill>
                <a:schemeClr val="dk1"/>
              </a:solidFill>
              <a:latin typeface="Montserrat Light"/>
              <a:ea typeface="Montserrat Light"/>
              <a:cs typeface="Montserrat Light"/>
              <a:sym typeface="Montserrat Light"/>
            </a:endParaRPr>
          </a:p>
          <a:p>
            <a:pPr indent="-298449" lvl="1" marL="990000" rtl="0" algn="just">
              <a:lnSpc>
                <a:spcPct val="115000"/>
              </a:lnSpc>
              <a:spcBef>
                <a:spcPts val="0"/>
              </a:spcBef>
              <a:spcAft>
                <a:spcPts val="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a:t>
            </a:r>
            <a:endParaRPr>
              <a:solidFill>
                <a:schemeClr val="dk1"/>
              </a:solidFill>
              <a:latin typeface="Montserrat Light"/>
              <a:ea typeface="Montserrat Light"/>
              <a:cs typeface="Montserrat Light"/>
              <a:sym typeface="Montserrat Light"/>
            </a:endParaRPr>
          </a:p>
          <a:p>
            <a:pPr indent="-298449" lvl="1" marL="990000" rtl="0" algn="just">
              <a:lnSpc>
                <a:spcPct val="115000"/>
              </a:lnSpc>
              <a:spcBef>
                <a:spcPts val="0"/>
              </a:spcBef>
              <a:spcAft>
                <a:spcPts val="0"/>
              </a:spcAft>
              <a:buClr>
                <a:schemeClr val="dk1"/>
              </a:buClr>
              <a:buSzPts val="1100"/>
              <a:buFont typeface="Montserrat Medium"/>
              <a:buAutoNum type="alphaLcPeriod"/>
            </a:pPr>
            <a:r>
              <a:rPr lang="en-GB">
                <a:solidFill>
                  <a:schemeClr val="dk1"/>
                </a:solidFill>
                <a:latin typeface="Montserrat Medium"/>
                <a:ea typeface="Montserrat Medium"/>
                <a:cs typeface="Montserrat Medium"/>
                <a:sym typeface="Montserrat Medium"/>
              </a:rPr>
              <a:t>Appends 'Adding some text.' to output.txt.</a:t>
            </a:r>
            <a:endParaRPr>
              <a:solidFill>
                <a:schemeClr val="dk1"/>
              </a:solidFill>
              <a:latin typeface="Montserrat Medium"/>
              <a:ea typeface="Montserrat Medium"/>
              <a:cs typeface="Montserrat Medium"/>
              <a:sym typeface="Montserrat Medium"/>
            </a:endParaRPr>
          </a:p>
          <a:p>
            <a:pPr indent="-298449" lvl="1" marL="990000" rtl="0" algn="just">
              <a:lnSpc>
                <a:spcPct val="115000"/>
              </a:lnSpc>
              <a:spcBef>
                <a:spcPts val="0"/>
              </a:spcBef>
              <a:spcAft>
                <a:spcPts val="0"/>
              </a:spcAft>
              <a:buClr>
                <a:schemeClr val="dk1"/>
              </a:buClr>
              <a:buSzPts val="1100"/>
              <a:buFont typeface="Montserrat Medium"/>
              <a:buAutoNum type="alphaLcPeriod"/>
            </a:pPr>
            <a:r>
              <a:rPr lang="en-GB">
                <a:solidFill>
                  <a:schemeClr val="dk1"/>
                </a:solidFill>
                <a:latin typeface="Montserrat Medium"/>
                <a:ea typeface="Montserrat Medium"/>
                <a:cs typeface="Montserrat Medium"/>
                <a:sym typeface="Montserrat Medium"/>
              </a:rPr>
              <a:t>Prints a message if there's an issue with file operations.</a:t>
            </a:r>
            <a:endParaRPr>
              <a:solidFill>
                <a:schemeClr val="dk1"/>
              </a:solidFill>
              <a:latin typeface="Montserrat Light"/>
              <a:ea typeface="Montserrat Light"/>
              <a:cs typeface="Montserrat Light"/>
              <a:sym typeface="Montserrat Light"/>
            </a:endParaRPr>
          </a:p>
          <a:p>
            <a:pPr indent="0" lvl="0" marL="0" rtl="0" algn="just">
              <a:lnSpc>
                <a:spcPct val="115000"/>
              </a:lnSpc>
              <a:spcBef>
                <a:spcPts val="0"/>
              </a:spcBef>
              <a:spcAft>
                <a:spcPts val="1000"/>
              </a:spcAft>
              <a:buNone/>
            </a:pPr>
            <a:r>
              <a:t/>
            </a:r>
            <a:endParaRPr>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eb7ae33dc4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eb7ae33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fbfeb5fc0e_1_9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fbfeb5fc0e_1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bfeb5fc0e_1_9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fbfeb5fc0e_1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fbfeb5fc0e_1_9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fbfeb5fc0e_1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c5cbf8512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c5cbf8512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9c770361e3_2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9c770361e3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aed007b7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faed007b7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aed007b78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faed007b7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rgbClr val="0F0F0F"/>
                </a:solidFill>
                <a:latin typeface="Montserrat"/>
                <a:ea typeface="Montserrat"/>
                <a:cs typeface="Montserrat"/>
                <a:sym typeface="Montserrat"/>
              </a:rPr>
              <a:t>Graduation from the Skills Boot Camp requires fulfilling four criteria: initial requirements within the first two weeks, mid-course progress by week 4, course progress at the end, and demonstrating employability post-graduation.</a:t>
            </a:r>
            <a:br>
              <a:rPr lang="en-GB">
                <a:solidFill>
                  <a:srgbClr val="0F0F0F"/>
                </a:solidFill>
                <a:latin typeface="Montserrat"/>
                <a:ea typeface="Montserrat"/>
                <a:cs typeface="Montserrat"/>
                <a:sym typeface="Montserrat"/>
              </a:rPr>
            </a:br>
            <a:br>
              <a:rPr b="1" lang="en-GB">
                <a:solidFill>
                  <a:srgbClr val="0F0F0F"/>
                </a:solidFill>
                <a:latin typeface="Montserrat"/>
                <a:ea typeface="Montserrat"/>
                <a:cs typeface="Montserrat"/>
                <a:sym typeface="Montserrat"/>
              </a:rPr>
            </a:br>
            <a:r>
              <a:rPr b="1" lang="en-GB" sz="1200">
                <a:solidFill>
                  <a:srgbClr val="0F0F0F"/>
                </a:solidFill>
                <a:latin typeface="Montserrat"/>
                <a:ea typeface="Montserrat"/>
                <a:cs typeface="Montserrat"/>
                <a:sym typeface="Montserrat"/>
              </a:rPr>
              <a:t>In order to successfully graduate from the Skills Bootcamp, you'll need to meet four key criteria. The first criterion, covering the initial requirements, must be fulfilled within the first two weeks of the program. This includes a minimum of 15 guided learning hours and the completion of your first four tasks.</a:t>
            </a:r>
            <a:endParaRPr b="1" sz="1200">
              <a:solidFill>
                <a:srgbClr val="0F0F0F"/>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b="1" sz="1300">
              <a:solidFill>
                <a:srgbClr val="0F0F0F"/>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rPr b="1" lang="en-GB" sz="1300">
                <a:solidFill>
                  <a:srgbClr val="0F0F0F"/>
                </a:solidFill>
                <a:latin typeface="Montserrat"/>
                <a:ea typeface="Montserrat"/>
                <a:cs typeface="Montserrat"/>
                <a:sym typeface="Montserrat"/>
              </a:rPr>
              <a:t>The second criterion for mid-course progress has a deadline by week 8, where you are expected to complete a specific number of tasks depending on your track - 60 GLH &amp; 13 Tasks</a:t>
            </a:r>
            <a:endParaRPr b="1" sz="1300">
              <a:solidFill>
                <a:srgbClr val="0F0F0F"/>
              </a:solidFill>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aed007b7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faed007b78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rgbClr val="0F0F0F"/>
                </a:solidFill>
                <a:latin typeface="Montserrat"/>
                <a:ea typeface="Montserrat"/>
                <a:cs typeface="Montserrat"/>
                <a:sym typeface="Montserrat"/>
              </a:rPr>
              <a:t>Graduation from the Skills Boot Camp requires fulfilling four criteria: initial requirements within the first two weeks, mid-course progress by week 4, course progress at the end, and demonstrating employability post-graduation.</a:t>
            </a:r>
            <a:br>
              <a:rPr lang="en-GB">
                <a:solidFill>
                  <a:srgbClr val="0F0F0F"/>
                </a:solidFill>
                <a:latin typeface="Montserrat"/>
                <a:ea typeface="Montserrat"/>
                <a:cs typeface="Montserrat"/>
                <a:sym typeface="Montserrat"/>
              </a:rPr>
            </a:br>
            <a:br>
              <a:rPr b="1" lang="en-GB">
                <a:solidFill>
                  <a:srgbClr val="0F0F0F"/>
                </a:solidFill>
                <a:latin typeface="Montserrat"/>
                <a:ea typeface="Montserrat"/>
                <a:cs typeface="Montserrat"/>
                <a:sym typeface="Montserrat"/>
              </a:rPr>
            </a:br>
            <a:r>
              <a:rPr b="1" lang="en-GB" sz="1200">
                <a:solidFill>
                  <a:srgbClr val="0F0F0F"/>
                </a:solidFill>
                <a:latin typeface="Montserrat"/>
                <a:ea typeface="Montserrat"/>
                <a:cs typeface="Montserrat"/>
                <a:sym typeface="Montserrat"/>
              </a:rPr>
              <a:t>In order to successfully graduate from the Skills Bootcamp, you'll need to meet four key criteria. The first criterion, covering the initial requirements, must be fulfilled within the first two weeks of the program. This includes a minimum of 15 guided learning hours and the completion of your first four tasks.</a:t>
            </a:r>
            <a:endParaRPr b="1" sz="1200">
              <a:solidFill>
                <a:srgbClr val="0F0F0F"/>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b="1" sz="1300">
              <a:solidFill>
                <a:srgbClr val="0F0F0F"/>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rPr b="1" lang="en-GB" sz="1300">
                <a:solidFill>
                  <a:srgbClr val="0F0F0F"/>
                </a:solidFill>
                <a:latin typeface="Montserrat"/>
                <a:ea typeface="Montserrat"/>
                <a:cs typeface="Montserrat"/>
                <a:sym typeface="Montserrat"/>
              </a:rPr>
              <a:t>The second criterion for mid-course progress has a deadline by week 8, where you are expected to complete a specific number of tasks depending on your track - 60 GLH &amp; 13 Tasks</a:t>
            </a:r>
            <a:endParaRPr b="1" sz="1300">
              <a:solidFill>
                <a:srgbClr val="0F0F0F"/>
              </a:solidFill>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aed007b78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faed007b78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rgbClr val="0F0F0F"/>
                </a:solidFill>
                <a:latin typeface="Montserrat"/>
                <a:ea typeface="Montserrat"/>
                <a:cs typeface="Montserrat"/>
                <a:sym typeface="Montserrat"/>
              </a:rPr>
              <a:t>Graduation from the Skills Boot Camp requires fulfilling four criteria: initial requirements within the first two weeks, mid-course progress by week 4, course progress at the end, and demonstrating employability post-graduation.</a:t>
            </a:r>
            <a:br>
              <a:rPr lang="en-GB">
                <a:solidFill>
                  <a:srgbClr val="0F0F0F"/>
                </a:solidFill>
                <a:latin typeface="Montserrat"/>
                <a:ea typeface="Montserrat"/>
                <a:cs typeface="Montserrat"/>
                <a:sym typeface="Montserrat"/>
              </a:rPr>
            </a:br>
            <a:br>
              <a:rPr b="1" lang="en-GB">
                <a:solidFill>
                  <a:srgbClr val="0F0F0F"/>
                </a:solidFill>
                <a:latin typeface="Montserrat"/>
                <a:ea typeface="Montserrat"/>
                <a:cs typeface="Montserrat"/>
                <a:sym typeface="Montserrat"/>
              </a:rPr>
            </a:br>
            <a:r>
              <a:rPr b="1" lang="en-GB" sz="1200">
                <a:solidFill>
                  <a:srgbClr val="0F0F0F"/>
                </a:solidFill>
                <a:latin typeface="Montserrat"/>
                <a:ea typeface="Montserrat"/>
                <a:cs typeface="Montserrat"/>
                <a:sym typeface="Montserrat"/>
              </a:rPr>
              <a:t>In order to successfully graduate from the Skills Bootcamp, you'll need to meet four key criteria. The first criterion, covering the initial requirements, must be fulfilled within the first two weeks of the program. This includes a minimum of 15 guided learning hours and the completion of your first four tasks.</a:t>
            </a:r>
            <a:endParaRPr b="1" sz="1200">
              <a:solidFill>
                <a:srgbClr val="0F0F0F"/>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b="1" sz="1300">
              <a:solidFill>
                <a:srgbClr val="0F0F0F"/>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rPr b="1" lang="en-GB" sz="1300">
                <a:solidFill>
                  <a:srgbClr val="0F0F0F"/>
                </a:solidFill>
                <a:latin typeface="Montserrat"/>
                <a:ea typeface="Montserrat"/>
                <a:cs typeface="Montserrat"/>
                <a:sym typeface="Montserrat"/>
              </a:rPr>
              <a:t>The second criterion for mid-course progress has a deadline by week 8, where you are expected to complete a specific number of tasks depending on your track - 60 GLH &amp; 13 Tasks</a:t>
            </a:r>
            <a:endParaRPr b="1" sz="1300">
              <a:solidFill>
                <a:srgbClr val="0F0F0F"/>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bfeb5fc0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fbfeb5fc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49" lvl="1" marL="990000" rtl="0" algn="just">
              <a:lnSpc>
                <a:spcPct val="115000"/>
              </a:lnSpc>
              <a:spcBef>
                <a:spcPts val="0"/>
              </a:spcBef>
              <a:spcAft>
                <a:spcPts val="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0</a:t>
            </a:r>
            <a:endParaRPr>
              <a:solidFill>
                <a:schemeClr val="dk1"/>
              </a:solidFill>
              <a:latin typeface="Montserrat Light"/>
              <a:ea typeface="Montserrat Light"/>
              <a:cs typeface="Montserrat Light"/>
              <a:sym typeface="Montserrat Light"/>
            </a:endParaRPr>
          </a:p>
          <a:p>
            <a:pPr indent="-298449" lvl="1" marL="990000" rtl="0" algn="just">
              <a:lnSpc>
                <a:spcPct val="115000"/>
              </a:lnSpc>
              <a:spcBef>
                <a:spcPts val="0"/>
              </a:spcBef>
              <a:spcAft>
                <a:spcPts val="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0</a:t>
            </a:r>
            <a:endParaRPr>
              <a:solidFill>
                <a:schemeClr val="dk1"/>
              </a:solidFill>
              <a:latin typeface="Montserrat Light"/>
              <a:ea typeface="Montserrat Light"/>
              <a:cs typeface="Montserrat Light"/>
              <a:sym typeface="Montserrat Light"/>
            </a:endParaRPr>
          </a:p>
          <a:p>
            <a:pPr indent="-298449" lvl="1" marL="990000" rtl="0" algn="just">
              <a:lnSpc>
                <a:spcPct val="115000"/>
              </a:lnSpc>
              <a:spcBef>
                <a:spcPts val="0"/>
              </a:spcBef>
              <a:spcAft>
                <a:spcPts val="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0</a:t>
            </a:r>
            <a:endParaRPr>
              <a:solidFill>
                <a:schemeClr val="dk1"/>
              </a:solidFill>
              <a:latin typeface="Montserrat Light"/>
              <a:ea typeface="Montserrat Light"/>
              <a:cs typeface="Montserrat Light"/>
              <a:sym typeface="Montserrat Light"/>
            </a:endParaRPr>
          </a:p>
          <a:p>
            <a:pPr indent="-298449" lvl="1" marL="990000" rtl="0" algn="just">
              <a:lnSpc>
                <a:spcPct val="115000"/>
              </a:lnSpc>
              <a:spcBef>
                <a:spcPts val="0"/>
              </a:spcBef>
              <a:spcAft>
                <a:spcPts val="0"/>
              </a:spcAft>
              <a:buClr>
                <a:schemeClr val="dk1"/>
              </a:buClr>
              <a:buSzPts val="1100"/>
              <a:buFont typeface="Montserrat Medium"/>
              <a:buAutoNum type="alphaLcPeriod"/>
            </a:pPr>
            <a:r>
              <a:rPr lang="en-GB">
                <a:solidFill>
                  <a:schemeClr val="dk1"/>
                </a:solidFill>
                <a:latin typeface="Montserrat Medium"/>
                <a:ea typeface="Montserrat Medium"/>
                <a:cs typeface="Montserrat Medium"/>
                <a:sym typeface="Montserrat Medium"/>
              </a:rPr>
              <a:t>[5, 6, 7, 4]</a:t>
            </a:r>
            <a:endParaRPr>
              <a:solidFill>
                <a:schemeClr val="dk1"/>
              </a:solidFill>
              <a:latin typeface="Montserrat Medium"/>
              <a:ea typeface="Montserrat Medium"/>
              <a:cs typeface="Montserrat Medium"/>
              <a:sym typeface="Montserrat Medium"/>
            </a:endParaRPr>
          </a:p>
          <a:p>
            <a:pPr indent="0" lvl="0" marL="0" rtl="0" algn="just">
              <a:lnSpc>
                <a:spcPct val="115000"/>
              </a:lnSpc>
              <a:spcBef>
                <a:spcPts val="1000"/>
              </a:spcBef>
              <a:spcAft>
                <a:spcPts val="1000"/>
              </a:spcAft>
              <a:buNone/>
            </a:pPr>
            <a:r>
              <a:t/>
            </a:r>
            <a:endParaRPr>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fbfeb5fc0e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fbfeb5fc0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49" lvl="1" marL="990000" rtl="0" algn="just">
              <a:lnSpc>
                <a:spcPct val="115000"/>
              </a:lnSpc>
              <a:spcBef>
                <a:spcPts val="0"/>
              </a:spcBef>
              <a:spcAft>
                <a:spcPts val="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0</a:t>
            </a:r>
            <a:endParaRPr>
              <a:solidFill>
                <a:schemeClr val="dk1"/>
              </a:solidFill>
              <a:latin typeface="Montserrat Light"/>
              <a:ea typeface="Montserrat Light"/>
              <a:cs typeface="Montserrat Light"/>
              <a:sym typeface="Montserrat Light"/>
            </a:endParaRPr>
          </a:p>
          <a:p>
            <a:pPr indent="-298449" lvl="1" marL="990000" rtl="0" algn="just">
              <a:lnSpc>
                <a:spcPct val="115000"/>
              </a:lnSpc>
              <a:spcBef>
                <a:spcPts val="0"/>
              </a:spcBef>
              <a:spcAft>
                <a:spcPts val="0"/>
              </a:spcAft>
              <a:buClr>
                <a:schemeClr val="dk1"/>
              </a:buClr>
              <a:buSzPts val="1100"/>
              <a:buFont typeface="Montserrat Medium"/>
              <a:buAutoNum type="alphaLcPeriod"/>
            </a:pPr>
            <a:r>
              <a:rPr lang="en-GB">
                <a:solidFill>
                  <a:schemeClr val="dk1"/>
                </a:solidFill>
                <a:latin typeface="Montserrat Medium"/>
                <a:ea typeface="Montserrat Medium"/>
                <a:cs typeface="Montserrat Medium"/>
                <a:sym typeface="Montserrat Medium"/>
              </a:rPr>
              <a:t>6</a:t>
            </a:r>
            <a:endParaRPr>
              <a:solidFill>
                <a:schemeClr val="dk1"/>
              </a:solidFill>
              <a:latin typeface="Montserrat Medium"/>
              <a:ea typeface="Montserrat Medium"/>
              <a:cs typeface="Montserrat Medium"/>
              <a:sym typeface="Montserrat Medium"/>
            </a:endParaRPr>
          </a:p>
          <a:p>
            <a:pPr indent="-298449" lvl="1" marL="990000" rtl="0" algn="just">
              <a:lnSpc>
                <a:spcPct val="115000"/>
              </a:lnSpc>
              <a:spcBef>
                <a:spcPts val="0"/>
              </a:spcBef>
              <a:spcAft>
                <a:spcPts val="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0</a:t>
            </a:r>
            <a:endParaRPr>
              <a:solidFill>
                <a:schemeClr val="dk1"/>
              </a:solidFill>
              <a:latin typeface="Montserrat Light"/>
              <a:ea typeface="Montserrat Light"/>
              <a:cs typeface="Montserrat Light"/>
              <a:sym typeface="Montserrat Light"/>
            </a:endParaRPr>
          </a:p>
          <a:p>
            <a:pPr indent="-298449" lvl="1" marL="990000" rtl="0" algn="just">
              <a:lnSpc>
                <a:spcPct val="115000"/>
              </a:lnSpc>
              <a:spcBef>
                <a:spcPts val="0"/>
              </a:spcBef>
              <a:spcAft>
                <a:spcPts val="1000"/>
              </a:spcAft>
              <a:buClr>
                <a:schemeClr val="dk1"/>
              </a:buClr>
              <a:buSzPts val="1100"/>
              <a:buFont typeface="Montserrat Light"/>
              <a:buAutoNum type="alphaLcPeriod"/>
            </a:pPr>
            <a:r>
              <a:rPr lang="en-GB">
                <a:solidFill>
                  <a:schemeClr val="dk1"/>
                </a:solidFill>
                <a:latin typeface="Montserrat Light"/>
                <a:ea typeface="Montserrat Light"/>
                <a:cs typeface="Montserrat Light"/>
                <a:sym typeface="Montserrat Light"/>
              </a:rPr>
              <a:t>0</a:t>
            </a:r>
            <a:endParaRPr>
              <a:solidFill>
                <a:schemeClr val="dk1"/>
              </a:solidFill>
              <a:latin typeface="Montserrat Light"/>
              <a:ea typeface="Montserrat Light"/>
              <a:cs typeface="Montserrat Light"/>
              <a:sym typeface="Montserrat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4" name="Shape 54"/>
        <p:cNvGrpSpPr/>
        <p:nvPr/>
      </p:nvGrpSpPr>
      <p:grpSpPr>
        <a:xfrm>
          <a:off x="0" y="0"/>
          <a:ext cx="0" cy="0"/>
          <a:chOff x="0" y="0"/>
          <a:chExt cx="0" cy="0"/>
        </a:xfrm>
      </p:grpSpPr>
      <p:sp>
        <p:nvSpPr>
          <p:cNvPr id="55" name="Google Shape;55;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6" name="Google Shape;56;p14"/>
          <p:cNvSpPr txBox="1"/>
          <p:nvPr>
            <p:ph type="title"/>
          </p:nvPr>
        </p:nvSpPr>
        <p:spPr>
          <a:xfrm>
            <a:off x="628650" y="654844"/>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AA802E"/>
              </a:buClr>
              <a:buSzPts val="1400"/>
              <a:buNone/>
              <a:defRPr b="1">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1">
  <p:cSld name="CUSTOM">
    <p:spTree>
      <p:nvGrpSpPr>
        <p:cNvPr id="58" name="Shape 58"/>
        <p:cNvGrpSpPr/>
        <p:nvPr/>
      </p:nvGrpSpPr>
      <p:grpSpPr>
        <a:xfrm>
          <a:off x="0" y="0"/>
          <a:ext cx="0" cy="0"/>
          <a:chOff x="0" y="0"/>
          <a:chExt cx="0" cy="0"/>
        </a:xfrm>
      </p:grpSpPr>
      <p:pic>
        <p:nvPicPr>
          <p:cNvPr descr="A person sitting at a desk with a computer&#10;&#10;Description automatically generated" id="59" name="Google Shape;59;p16"/>
          <p:cNvPicPr preferRelativeResize="0"/>
          <p:nvPr/>
        </p:nvPicPr>
        <p:blipFill rotWithShape="1">
          <a:blip r:embed="rId2">
            <a:alphaModFix/>
          </a:blip>
          <a:srcRect b="0" l="1361" r="0" t="0"/>
          <a:stretch/>
        </p:blipFill>
        <p:spPr>
          <a:xfrm>
            <a:off x="4012001" y="392205"/>
            <a:ext cx="6595873" cy="4463554"/>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
        <p:nvSpPr>
          <p:cNvPr id="60" name="Google Shape;60;p16"/>
          <p:cNvSpPr txBox="1"/>
          <p:nvPr>
            <p:ph type="title"/>
          </p:nvPr>
        </p:nvSpPr>
        <p:spPr>
          <a:xfrm>
            <a:off x="100925" y="1314425"/>
            <a:ext cx="41508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3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1" name="Google Shape;61;p16"/>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2">
  <p:cSld name="CUSTOM_1">
    <p:spTree>
      <p:nvGrpSpPr>
        <p:cNvPr id="62" name="Shape 62"/>
        <p:cNvGrpSpPr/>
        <p:nvPr/>
      </p:nvGrpSpPr>
      <p:grpSpPr>
        <a:xfrm>
          <a:off x="0" y="0"/>
          <a:ext cx="0" cy="0"/>
          <a:chOff x="0" y="0"/>
          <a:chExt cx="0" cy="0"/>
        </a:xfrm>
      </p:grpSpPr>
      <p:sp>
        <p:nvSpPr>
          <p:cNvPr id="63" name="Google Shape;63;p17"/>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a:spcBef>
                <a:spcPts val="0"/>
              </a:spcBef>
              <a:spcAft>
                <a:spcPts val="0"/>
              </a:spcAft>
              <a:buClr>
                <a:srgbClr val="AA802E"/>
              </a:buClr>
              <a:buSzPts val="3000"/>
              <a:buNone/>
              <a:defRPr b="1" sz="3000">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person wearing headphones and using a computer&#10;&#10;Description automatically generated" id="64" name="Google Shape;64;p17"/>
          <p:cNvPicPr preferRelativeResize="0"/>
          <p:nvPr/>
        </p:nvPicPr>
        <p:blipFill rotWithShape="1">
          <a:blip r:embed="rId2">
            <a:alphaModFix/>
          </a:blip>
          <a:srcRect b="7278" l="0" r="0" t="0"/>
          <a:stretch/>
        </p:blipFill>
        <p:spPr>
          <a:xfrm>
            <a:off x="3360766" y="267908"/>
            <a:ext cx="7097877" cy="4395784"/>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
        <p:nvSpPr>
          <p:cNvPr id="65" name="Google Shape;65;p17"/>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3">
  <p:cSld name="CUSTOM_1_1">
    <p:spTree>
      <p:nvGrpSpPr>
        <p:cNvPr id="66" name="Shape 66"/>
        <p:cNvGrpSpPr/>
        <p:nvPr/>
      </p:nvGrpSpPr>
      <p:grpSpPr>
        <a:xfrm>
          <a:off x="0" y="0"/>
          <a:ext cx="0" cy="0"/>
          <a:chOff x="0" y="0"/>
          <a:chExt cx="0" cy="0"/>
        </a:xfrm>
      </p:grpSpPr>
      <p:sp>
        <p:nvSpPr>
          <p:cNvPr id="67" name="Google Shape;67;p18"/>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8"/>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group of people looking at a computer screen&#10;&#10;Description automatically generated" id="69" name="Google Shape;69;p18"/>
          <p:cNvPicPr preferRelativeResize="0"/>
          <p:nvPr/>
        </p:nvPicPr>
        <p:blipFill rotWithShape="1">
          <a:blip r:embed="rId2">
            <a:alphaModFix/>
          </a:blip>
          <a:srcRect b="0" l="0" r="0" t="7278"/>
          <a:stretch/>
        </p:blipFill>
        <p:spPr>
          <a:xfrm>
            <a:off x="3277975" y="248525"/>
            <a:ext cx="6566598" cy="4251186"/>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4">
  <p:cSld name="CUSTOM_1_2">
    <p:spTree>
      <p:nvGrpSpPr>
        <p:cNvPr id="70" name="Shape 70"/>
        <p:cNvGrpSpPr/>
        <p:nvPr/>
      </p:nvGrpSpPr>
      <p:grpSpPr>
        <a:xfrm>
          <a:off x="0" y="0"/>
          <a:ext cx="0" cy="0"/>
          <a:chOff x="0" y="0"/>
          <a:chExt cx="0" cy="0"/>
        </a:xfrm>
      </p:grpSpPr>
      <p:sp>
        <p:nvSpPr>
          <p:cNvPr id="71" name="Google Shape;71;p19"/>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9"/>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sitting at a desk with a computer&#10;&#10;Description automatically generated" id="73" name="Google Shape;73;p19"/>
          <p:cNvPicPr preferRelativeResize="0"/>
          <p:nvPr/>
        </p:nvPicPr>
        <p:blipFill rotWithShape="1">
          <a:blip r:embed="rId2">
            <a:alphaModFix/>
          </a:blip>
          <a:srcRect b="0" l="1361" r="0" t="0"/>
          <a:stretch/>
        </p:blipFill>
        <p:spPr>
          <a:xfrm>
            <a:off x="4026789" y="342900"/>
            <a:ext cx="6617570" cy="4478236"/>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5">
  <p:cSld name="CUSTOM_1_2_1">
    <p:spTree>
      <p:nvGrpSpPr>
        <p:cNvPr id="74" name="Shape 74"/>
        <p:cNvGrpSpPr/>
        <p:nvPr/>
      </p:nvGrpSpPr>
      <p:grpSpPr>
        <a:xfrm>
          <a:off x="0" y="0"/>
          <a:ext cx="0" cy="0"/>
          <a:chOff x="0" y="0"/>
          <a:chExt cx="0" cy="0"/>
        </a:xfrm>
      </p:grpSpPr>
      <p:sp>
        <p:nvSpPr>
          <p:cNvPr id="75" name="Google Shape;75;p20"/>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20"/>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laughing at a computer&#10;&#10;Description automatically generated" id="77" name="Google Shape;77;p20"/>
          <p:cNvPicPr preferRelativeResize="0"/>
          <p:nvPr/>
        </p:nvPicPr>
        <p:blipFill rotWithShape="1">
          <a:blip r:embed="rId2">
            <a:alphaModFix/>
          </a:blip>
          <a:srcRect b="0" l="6289" r="2285" t="0"/>
          <a:stretch/>
        </p:blipFill>
        <p:spPr>
          <a:xfrm>
            <a:off x="4414707" y="0"/>
            <a:ext cx="6209661" cy="4533613"/>
          </a:xfrm>
          <a:custGeom>
            <a:rect b="b" l="l" r="r" t="t"/>
            <a:pathLst>
              <a:path extrusionOk="0" h="6044817" w="8279548">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78" name="Shape 78"/>
        <p:cNvGrpSpPr/>
        <p:nvPr/>
      </p:nvGrpSpPr>
      <p:grpSpPr>
        <a:xfrm>
          <a:off x="0" y="0"/>
          <a:ext cx="0" cy="0"/>
          <a:chOff x="0" y="0"/>
          <a:chExt cx="0" cy="0"/>
        </a:xfrm>
      </p:grpSpPr>
      <p:sp>
        <p:nvSpPr>
          <p:cNvPr id="79" name="Google Shape;79;p21"/>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a:spcBef>
                <a:spcPts val="0"/>
              </a:spcBef>
              <a:spcAft>
                <a:spcPts val="0"/>
              </a:spcAft>
              <a:buSzPts val="3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22"/>
          <p:cNvSpPr/>
          <p:nvPr>
            <p:ph idx="2" type="pic"/>
          </p:nvPr>
        </p:nvSpPr>
        <p:spPr>
          <a:xfrm>
            <a:off x="3887391" y="740569"/>
            <a:ext cx="4629150" cy="3655219"/>
          </a:xfrm>
          <a:prstGeom prst="rect">
            <a:avLst/>
          </a:prstGeom>
          <a:noFill/>
          <a:ln>
            <a:noFill/>
          </a:ln>
        </p:spPr>
      </p:sp>
      <p:sp>
        <p:nvSpPr>
          <p:cNvPr id="83" name="Google Shape;83;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2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Verdana"/>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2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2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2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7" name="Google Shape;97;p2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9" name="Google Shape;99;p2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7"/>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7"/>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8"/>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lt1"/>
              </a:buClr>
              <a:buSzPts val="2400"/>
              <a:buChar char="•"/>
              <a:defRPr sz="2400"/>
            </a:lvl1pPr>
            <a:lvl2pPr indent="-361950" lvl="1" marL="914400" algn="l">
              <a:lnSpc>
                <a:spcPct val="90000"/>
              </a:lnSpc>
              <a:spcBef>
                <a:spcPts val="400"/>
              </a:spcBef>
              <a:spcAft>
                <a:spcPts val="0"/>
              </a:spcAft>
              <a:buClr>
                <a:schemeClr val="lt1"/>
              </a:buClr>
              <a:buSzPts val="2100"/>
              <a:buChar char="•"/>
              <a:defRPr sz="2100"/>
            </a:lvl2pPr>
            <a:lvl3pPr indent="-342900" lvl="2" marL="1371600" algn="l">
              <a:lnSpc>
                <a:spcPct val="90000"/>
              </a:lnSpc>
              <a:spcBef>
                <a:spcPts val="400"/>
              </a:spcBef>
              <a:spcAft>
                <a:spcPts val="0"/>
              </a:spcAft>
              <a:buClr>
                <a:schemeClr val="lt1"/>
              </a:buClr>
              <a:buSzPts val="1800"/>
              <a:buChar char="•"/>
              <a:defRPr sz="1800"/>
            </a:lvl3pPr>
            <a:lvl4pPr indent="-323850" lvl="3" marL="1828800" algn="l">
              <a:lnSpc>
                <a:spcPct val="90000"/>
              </a:lnSpc>
              <a:spcBef>
                <a:spcPts val="400"/>
              </a:spcBef>
              <a:spcAft>
                <a:spcPts val="0"/>
              </a:spcAft>
              <a:buClr>
                <a:schemeClr val="lt1"/>
              </a:buClr>
              <a:buSzPts val="1500"/>
              <a:buChar char="•"/>
              <a:defRPr sz="1500"/>
            </a:lvl4pPr>
            <a:lvl5pPr indent="-323850" lvl="4" marL="2286000" algn="l">
              <a:lnSpc>
                <a:spcPct val="90000"/>
              </a:lnSpc>
              <a:spcBef>
                <a:spcPts val="400"/>
              </a:spcBef>
              <a:spcAft>
                <a:spcPts val="0"/>
              </a:spcAft>
              <a:buClr>
                <a:schemeClr val="lt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8" name="Google Shape;108;p28"/>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9"/>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30"/>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30"/>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p31"/>
          <p:cNvSpPr txBox="1"/>
          <p:nvPr>
            <p:ph type="ctrTitle"/>
          </p:nvPr>
        </p:nvSpPr>
        <p:spPr>
          <a:xfrm>
            <a:off x="311708" y="744575"/>
            <a:ext cx="8520525" cy="2052675"/>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1"/>
          <p:cNvSpPr txBox="1"/>
          <p:nvPr>
            <p:ph idx="1" type="subTitle"/>
          </p:nvPr>
        </p:nvSpPr>
        <p:spPr>
          <a:xfrm>
            <a:off x="311700" y="2834125"/>
            <a:ext cx="8520525" cy="792675"/>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21" name="Google Shape;121;p31"/>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525" cy="572625"/>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32"/>
          <p:cNvSpPr txBox="1"/>
          <p:nvPr>
            <p:ph idx="1" type="body"/>
          </p:nvPr>
        </p:nvSpPr>
        <p:spPr>
          <a:xfrm>
            <a:off x="311700" y="1152475"/>
            <a:ext cx="8520525"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25" name="Google Shape;125;p3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0" name="Shape 130"/>
        <p:cNvGrpSpPr/>
        <p:nvPr/>
      </p:nvGrpSpPr>
      <p:grpSpPr>
        <a:xfrm>
          <a:off x="0" y="0"/>
          <a:ext cx="0" cy="0"/>
          <a:chOff x="0" y="0"/>
          <a:chExt cx="0" cy="0"/>
        </a:xfrm>
      </p:grpSpPr>
      <p:sp>
        <p:nvSpPr>
          <p:cNvPr id="131" name="Google Shape;131;p3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lt1"/>
              </a:buClr>
              <a:buSzPts val="1800"/>
              <a:buNone/>
              <a:defRPr sz="1800">
                <a:solidFill>
                  <a:schemeClr val="lt1"/>
                </a:solidFill>
              </a:defRPr>
            </a:lvl1pPr>
            <a:lvl2pPr lvl="1" rtl="0" algn="ctr">
              <a:lnSpc>
                <a:spcPct val="90000"/>
              </a:lnSpc>
              <a:spcBef>
                <a:spcPts val="400"/>
              </a:spcBef>
              <a:spcAft>
                <a:spcPts val="0"/>
              </a:spcAft>
              <a:buClr>
                <a:schemeClr val="lt1"/>
              </a:buClr>
              <a:buSzPts val="1500"/>
              <a:buNone/>
              <a:defRPr sz="1500"/>
            </a:lvl2pPr>
            <a:lvl3pPr lvl="2" rtl="0" algn="ctr">
              <a:lnSpc>
                <a:spcPct val="90000"/>
              </a:lnSpc>
              <a:spcBef>
                <a:spcPts val="400"/>
              </a:spcBef>
              <a:spcAft>
                <a:spcPts val="0"/>
              </a:spcAft>
              <a:buClr>
                <a:schemeClr val="lt1"/>
              </a:buClr>
              <a:buSzPts val="1400"/>
              <a:buNone/>
              <a:defRPr sz="1400"/>
            </a:lvl3pPr>
            <a:lvl4pPr lvl="3" rtl="0" algn="ctr">
              <a:lnSpc>
                <a:spcPct val="90000"/>
              </a:lnSpc>
              <a:spcBef>
                <a:spcPts val="400"/>
              </a:spcBef>
              <a:spcAft>
                <a:spcPts val="0"/>
              </a:spcAft>
              <a:buClr>
                <a:schemeClr val="lt1"/>
              </a:buClr>
              <a:buSzPts val="1200"/>
              <a:buNone/>
              <a:defRPr sz="1200"/>
            </a:lvl4pPr>
            <a:lvl5pPr lvl="4" rtl="0" algn="ctr">
              <a:lnSpc>
                <a:spcPct val="9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2" name="Google Shape;132;p34"/>
          <p:cNvSpPr txBox="1"/>
          <p:nvPr>
            <p:ph type="title"/>
          </p:nvPr>
        </p:nvSpPr>
        <p:spPr>
          <a:xfrm>
            <a:off x="628650" y="654844"/>
            <a:ext cx="7886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AA802E"/>
              </a:buClr>
              <a:buSzPts val="14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1">
  <p:cSld name="CUSTOM">
    <p:spTree>
      <p:nvGrpSpPr>
        <p:cNvPr id="134" name="Shape 134"/>
        <p:cNvGrpSpPr/>
        <p:nvPr/>
      </p:nvGrpSpPr>
      <p:grpSpPr>
        <a:xfrm>
          <a:off x="0" y="0"/>
          <a:ext cx="0" cy="0"/>
          <a:chOff x="0" y="0"/>
          <a:chExt cx="0" cy="0"/>
        </a:xfrm>
      </p:grpSpPr>
      <p:pic>
        <p:nvPicPr>
          <p:cNvPr descr="A person sitting at a desk with a computer&#10;&#10;Description automatically generated" id="135" name="Google Shape;135;p36"/>
          <p:cNvPicPr preferRelativeResize="0"/>
          <p:nvPr/>
        </p:nvPicPr>
        <p:blipFill rotWithShape="1">
          <a:blip r:embed="rId2">
            <a:alphaModFix/>
          </a:blip>
          <a:srcRect b="0" l="1361" r="0" t="0"/>
          <a:stretch/>
        </p:blipFill>
        <p:spPr>
          <a:xfrm>
            <a:off x="4012001" y="392205"/>
            <a:ext cx="6595873" cy="4463554"/>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
        <p:nvSpPr>
          <p:cNvPr id="136" name="Google Shape;136;p36"/>
          <p:cNvSpPr txBox="1"/>
          <p:nvPr>
            <p:ph type="title"/>
          </p:nvPr>
        </p:nvSpPr>
        <p:spPr>
          <a:xfrm>
            <a:off x="100925" y="1314425"/>
            <a:ext cx="41508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3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2">
  <p:cSld name="CUSTOM_1">
    <p:spTree>
      <p:nvGrpSpPr>
        <p:cNvPr id="138" name="Shape 138"/>
        <p:cNvGrpSpPr/>
        <p:nvPr/>
      </p:nvGrpSpPr>
      <p:grpSpPr>
        <a:xfrm>
          <a:off x="0" y="0"/>
          <a:ext cx="0" cy="0"/>
          <a:chOff x="0" y="0"/>
          <a:chExt cx="0" cy="0"/>
        </a:xfrm>
      </p:grpSpPr>
      <p:sp>
        <p:nvSpPr>
          <p:cNvPr id="139" name="Google Shape;139;p37"/>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descr="A person wearing headphones and using a computer&#10;&#10;Description automatically generated" id="140" name="Google Shape;140;p37"/>
          <p:cNvPicPr preferRelativeResize="0"/>
          <p:nvPr/>
        </p:nvPicPr>
        <p:blipFill rotWithShape="1">
          <a:blip r:embed="rId2">
            <a:alphaModFix/>
          </a:blip>
          <a:srcRect b="7278" l="0" r="0" t="0"/>
          <a:stretch/>
        </p:blipFill>
        <p:spPr>
          <a:xfrm>
            <a:off x="3360766" y="267908"/>
            <a:ext cx="7097877" cy="4395784"/>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
        <p:nvSpPr>
          <p:cNvPr id="141" name="Google Shape;141;p37"/>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3">
  <p:cSld name="CUSTOM_1_1">
    <p:spTree>
      <p:nvGrpSpPr>
        <p:cNvPr id="142" name="Shape 142"/>
        <p:cNvGrpSpPr/>
        <p:nvPr/>
      </p:nvGrpSpPr>
      <p:grpSpPr>
        <a:xfrm>
          <a:off x="0" y="0"/>
          <a:ext cx="0" cy="0"/>
          <a:chOff x="0" y="0"/>
          <a:chExt cx="0" cy="0"/>
        </a:xfrm>
      </p:grpSpPr>
      <p:sp>
        <p:nvSpPr>
          <p:cNvPr id="143" name="Google Shape;143;p38"/>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4" name="Google Shape;144;p38"/>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group of people looking at a computer screen&#10;&#10;Description automatically generated" id="145" name="Google Shape;145;p38"/>
          <p:cNvPicPr preferRelativeResize="0"/>
          <p:nvPr/>
        </p:nvPicPr>
        <p:blipFill rotWithShape="1">
          <a:blip r:embed="rId2">
            <a:alphaModFix/>
          </a:blip>
          <a:srcRect b="0" l="0" r="0" t="7278"/>
          <a:stretch/>
        </p:blipFill>
        <p:spPr>
          <a:xfrm>
            <a:off x="3277975" y="248525"/>
            <a:ext cx="6566598" cy="4251186"/>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4">
  <p:cSld name="CUSTOM_1_2">
    <p:spTree>
      <p:nvGrpSpPr>
        <p:cNvPr id="146" name="Shape 146"/>
        <p:cNvGrpSpPr/>
        <p:nvPr/>
      </p:nvGrpSpPr>
      <p:grpSpPr>
        <a:xfrm>
          <a:off x="0" y="0"/>
          <a:ext cx="0" cy="0"/>
          <a:chOff x="0" y="0"/>
          <a:chExt cx="0" cy="0"/>
        </a:xfrm>
      </p:grpSpPr>
      <p:sp>
        <p:nvSpPr>
          <p:cNvPr id="147" name="Google Shape;147;p39"/>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8" name="Google Shape;148;p39"/>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sitting at a desk with a computer&#10;&#10;Description automatically generated" id="149" name="Google Shape;149;p39"/>
          <p:cNvPicPr preferRelativeResize="0"/>
          <p:nvPr/>
        </p:nvPicPr>
        <p:blipFill rotWithShape="1">
          <a:blip r:embed="rId2">
            <a:alphaModFix/>
          </a:blip>
          <a:srcRect b="0" l="1361" r="0" t="0"/>
          <a:stretch/>
        </p:blipFill>
        <p:spPr>
          <a:xfrm>
            <a:off x="4026789" y="342900"/>
            <a:ext cx="6617570" cy="4478236"/>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5">
  <p:cSld name="CUSTOM_1_2_1">
    <p:spTree>
      <p:nvGrpSpPr>
        <p:cNvPr id="150" name="Shape 150"/>
        <p:cNvGrpSpPr/>
        <p:nvPr/>
      </p:nvGrpSpPr>
      <p:grpSpPr>
        <a:xfrm>
          <a:off x="0" y="0"/>
          <a:ext cx="0" cy="0"/>
          <a:chOff x="0" y="0"/>
          <a:chExt cx="0" cy="0"/>
        </a:xfrm>
      </p:grpSpPr>
      <p:sp>
        <p:nvSpPr>
          <p:cNvPr id="151" name="Google Shape;151;p40"/>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0"/>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laughing at a computer&#10;&#10;Description automatically generated" id="153" name="Google Shape;153;p40"/>
          <p:cNvPicPr preferRelativeResize="0"/>
          <p:nvPr/>
        </p:nvPicPr>
        <p:blipFill rotWithShape="1">
          <a:blip r:embed="rId2">
            <a:alphaModFix/>
          </a:blip>
          <a:srcRect b="0" l="6289" r="2285" t="0"/>
          <a:stretch/>
        </p:blipFill>
        <p:spPr>
          <a:xfrm>
            <a:off x="4414707" y="0"/>
            <a:ext cx="6209661" cy="4533613"/>
          </a:xfrm>
          <a:custGeom>
            <a:rect b="b" l="l" r="r" t="t"/>
            <a:pathLst>
              <a:path extrusionOk="0" h="6044817" w="8279548">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154" name="Shape 154"/>
        <p:cNvGrpSpPr/>
        <p:nvPr/>
      </p:nvGrpSpPr>
      <p:grpSpPr>
        <a:xfrm>
          <a:off x="0" y="0"/>
          <a:ext cx="0" cy="0"/>
          <a:chOff x="0" y="0"/>
          <a:chExt cx="0" cy="0"/>
        </a:xfrm>
      </p:grpSpPr>
      <p:sp>
        <p:nvSpPr>
          <p:cNvPr id="155" name="Google Shape;155;p41"/>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4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8" name="Google Shape;158;p42"/>
          <p:cNvSpPr/>
          <p:nvPr>
            <p:ph idx="2" type="pic"/>
          </p:nvPr>
        </p:nvSpPr>
        <p:spPr>
          <a:xfrm>
            <a:off x="3887391" y="740569"/>
            <a:ext cx="4629300" cy="3655200"/>
          </a:xfrm>
          <a:prstGeom prst="rect">
            <a:avLst/>
          </a:prstGeom>
          <a:noFill/>
          <a:ln>
            <a:noFill/>
          </a:ln>
        </p:spPr>
      </p:sp>
      <p:sp>
        <p:nvSpPr>
          <p:cNvPr id="159" name="Google Shape;159;p4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lvl1pPr>
            <a:lvl2pPr indent="-228600" lvl="1" marL="914400" rtl="0" algn="l">
              <a:lnSpc>
                <a:spcPct val="90000"/>
              </a:lnSpc>
              <a:spcBef>
                <a:spcPts val="400"/>
              </a:spcBef>
              <a:spcAft>
                <a:spcPts val="0"/>
              </a:spcAft>
              <a:buClr>
                <a:schemeClr val="lt1"/>
              </a:buClr>
              <a:buSzPts val="1100"/>
              <a:buNone/>
              <a:defRPr sz="1100"/>
            </a:lvl2pPr>
            <a:lvl3pPr indent="-228600" lvl="2" marL="1371600" rtl="0" algn="l">
              <a:lnSpc>
                <a:spcPct val="90000"/>
              </a:lnSpc>
              <a:spcBef>
                <a:spcPts val="400"/>
              </a:spcBef>
              <a:spcAft>
                <a:spcPts val="0"/>
              </a:spcAft>
              <a:buClr>
                <a:schemeClr val="lt1"/>
              </a:buClr>
              <a:buSzPts val="900"/>
              <a:buNone/>
              <a:defRPr sz="900"/>
            </a:lvl3pPr>
            <a:lvl4pPr indent="-228600" lvl="3" marL="1828800" rtl="0" algn="l">
              <a:lnSpc>
                <a:spcPct val="90000"/>
              </a:lnSpc>
              <a:spcBef>
                <a:spcPts val="400"/>
              </a:spcBef>
              <a:spcAft>
                <a:spcPts val="0"/>
              </a:spcAft>
              <a:buClr>
                <a:schemeClr val="lt1"/>
              </a:buClr>
              <a:buSzPts val="800"/>
              <a:buNone/>
              <a:defRPr sz="800"/>
            </a:lvl4pPr>
            <a:lvl5pPr indent="-228600" lvl="4" marL="2286000" rtl="0" algn="l">
              <a:lnSpc>
                <a:spcPct val="90000"/>
              </a:lnSpc>
              <a:spcBef>
                <a:spcPts val="400"/>
              </a:spcBef>
              <a:spcAft>
                <a:spcPts val="0"/>
              </a:spcAft>
              <a:buClr>
                <a:schemeClr val="lt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0" name="Shape 160"/>
        <p:cNvGrpSpPr/>
        <p:nvPr/>
      </p:nvGrpSpPr>
      <p:grpSpPr>
        <a:xfrm>
          <a:off x="0" y="0"/>
          <a:ext cx="0" cy="0"/>
          <a:chOff x="0" y="0"/>
          <a:chExt cx="0" cy="0"/>
        </a:xfrm>
      </p:grpSpPr>
      <p:sp>
        <p:nvSpPr>
          <p:cNvPr id="161" name="Google Shape;161;p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2" name="Google Shape;162;p4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4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Verdana"/>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5" name="Google Shape;165;p4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6" name="Shape 166"/>
        <p:cNvGrpSpPr/>
        <p:nvPr/>
      </p:nvGrpSpPr>
      <p:grpSpPr>
        <a:xfrm>
          <a:off x="0" y="0"/>
          <a:ext cx="0" cy="0"/>
          <a:chOff x="0" y="0"/>
          <a:chExt cx="0" cy="0"/>
        </a:xfrm>
      </p:grpSpPr>
      <p:sp>
        <p:nvSpPr>
          <p:cNvPr id="167" name="Google Shape;167;p4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8" name="Google Shape;168;p4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9" name="Google Shape;169;p4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0" name="Shape 170"/>
        <p:cNvGrpSpPr/>
        <p:nvPr/>
      </p:nvGrpSpPr>
      <p:grpSpPr>
        <a:xfrm>
          <a:off x="0" y="0"/>
          <a:ext cx="0" cy="0"/>
          <a:chOff x="0" y="0"/>
          <a:chExt cx="0" cy="0"/>
        </a:xfrm>
      </p:grpSpPr>
      <p:sp>
        <p:nvSpPr>
          <p:cNvPr id="171" name="Google Shape;171;p4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2" name="Google Shape;172;p4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b="1" sz="1800">
                <a:solidFill>
                  <a:schemeClr val="lt1"/>
                </a:solidFill>
              </a:defRPr>
            </a:lvl1pPr>
            <a:lvl2pPr indent="-228600" lvl="1" marL="914400" rtl="0" algn="l">
              <a:lnSpc>
                <a:spcPct val="90000"/>
              </a:lnSpc>
              <a:spcBef>
                <a:spcPts val="400"/>
              </a:spcBef>
              <a:spcAft>
                <a:spcPts val="0"/>
              </a:spcAft>
              <a:buClr>
                <a:schemeClr val="lt1"/>
              </a:buClr>
              <a:buSzPts val="1500"/>
              <a:buNone/>
              <a:defRPr b="1" sz="1500"/>
            </a:lvl2pPr>
            <a:lvl3pPr indent="-228600" lvl="2" marL="1371600" rtl="0" algn="l">
              <a:lnSpc>
                <a:spcPct val="90000"/>
              </a:lnSpc>
              <a:spcBef>
                <a:spcPts val="400"/>
              </a:spcBef>
              <a:spcAft>
                <a:spcPts val="0"/>
              </a:spcAft>
              <a:buClr>
                <a:schemeClr val="lt1"/>
              </a:buClr>
              <a:buSzPts val="1400"/>
              <a:buNone/>
              <a:defRPr b="1" sz="1400"/>
            </a:lvl3pPr>
            <a:lvl4pPr indent="-228600" lvl="3" marL="1828800" rtl="0" algn="l">
              <a:lnSpc>
                <a:spcPct val="90000"/>
              </a:lnSpc>
              <a:spcBef>
                <a:spcPts val="400"/>
              </a:spcBef>
              <a:spcAft>
                <a:spcPts val="0"/>
              </a:spcAft>
              <a:buClr>
                <a:schemeClr val="lt1"/>
              </a:buClr>
              <a:buSzPts val="1200"/>
              <a:buNone/>
              <a:defRPr b="1" sz="1200"/>
            </a:lvl4pPr>
            <a:lvl5pPr indent="-228600" lvl="4" marL="2286000" rtl="0" algn="l">
              <a:lnSpc>
                <a:spcPct val="90000"/>
              </a:lnSpc>
              <a:spcBef>
                <a:spcPts val="400"/>
              </a:spcBef>
              <a:spcAft>
                <a:spcPts val="0"/>
              </a:spcAft>
              <a:buClr>
                <a:schemeClr val="lt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73" name="Google Shape;173;p4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lt1"/>
              </a:buClr>
              <a:buSzPts val="2100"/>
              <a:buChar char="•"/>
              <a:defRPr>
                <a:solidFill>
                  <a:schemeClr val="lt1"/>
                </a:solidFill>
              </a:defRPr>
            </a:lvl1pPr>
            <a:lvl2pPr indent="-342900" lvl="1" marL="914400" rtl="0" algn="l">
              <a:lnSpc>
                <a:spcPct val="90000"/>
              </a:lnSpc>
              <a:spcBef>
                <a:spcPts val="400"/>
              </a:spcBef>
              <a:spcAft>
                <a:spcPts val="0"/>
              </a:spcAft>
              <a:buClr>
                <a:schemeClr val="lt1"/>
              </a:buClr>
              <a:buSzPts val="1800"/>
              <a:buChar char="•"/>
              <a:defRPr>
                <a:solidFill>
                  <a:schemeClr val="lt1"/>
                </a:solidFill>
              </a:defRPr>
            </a:lvl2pPr>
            <a:lvl3pPr indent="-323850" lvl="2" marL="1371600" rtl="0" algn="l">
              <a:lnSpc>
                <a:spcPct val="90000"/>
              </a:lnSpc>
              <a:spcBef>
                <a:spcPts val="400"/>
              </a:spcBef>
              <a:spcAft>
                <a:spcPts val="0"/>
              </a:spcAft>
              <a:buClr>
                <a:schemeClr val="lt1"/>
              </a:buClr>
              <a:buSzPts val="1500"/>
              <a:buChar char="•"/>
              <a:defRPr>
                <a:solidFill>
                  <a:schemeClr val="lt1"/>
                </a:solidFill>
              </a:defRPr>
            </a:lvl3pPr>
            <a:lvl4pPr indent="-317500" lvl="3" marL="1828800" rtl="0" algn="l">
              <a:lnSpc>
                <a:spcPct val="90000"/>
              </a:lnSpc>
              <a:spcBef>
                <a:spcPts val="400"/>
              </a:spcBef>
              <a:spcAft>
                <a:spcPts val="0"/>
              </a:spcAft>
              <a:buClr>
                <a:schemeClr val="lt1"/>
              </a:buClr>
              <a:buSzPts val="1400"/>
              <a:buChar char="•"/>
              <a:defRPr>
                <a:solidFill>
                  <a:schemeClr val="lt1"/>
                </a:solidFill>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4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b="1" sz="1800">
                <a:solidFill>
                  <a:schemeClr val="lt1"/>
                </a:solidFill>
              </a:defRPr>
            </a:lvl1pPr>
            <a:lvl2pPr indent="-228600" lvl="1" marL="914400" rtl="0" algn="l">
              <a:lnSpc>
                <a:spcPct val="90000"/>
              </a:lnSpc>
              <a:spcBef>
                <a:spcPts val="400"/>
              </a:spcBef>
              <a:spcAft>
                <a:spcPts val="0"/>
              </a:spcAft>
              <a:buClr>
                <a:schemeClr val="lt1"/>
              </a:buClr>
              <a:buSzPts val="1500"/>
              <a:buNone/>
              <a:defRPr b="1" sz="1500"/>
            </a:lvl2pPr>
            <a:lvl3pPr indent="-228600" lvl="2" marL="1371600" rtl="0" algn="l">
              <a:lnSpc>
                <a:spcPct val="90000"/>
              </a:lnSpc>
              <a:spcBef>
                <a:spcPts val="400"/>
              </a:spcBef>
              <a:spcAft>
                <a:spcPts val="0"/>
              </a:spcAft>
              <a:buClr>
                <a:schemeClr val="lt1"/>
              </a:buClr>
              <a:buSzPts val="1400"/>
              <a:buNone/>
              <a:defRPr b="1" sz="1400"/>
            </a:lvl3pPr>
            <a:lvl4pPr indent="-228600" lvl="3" marL="1828800" rtl="0" algn="l">
              <a:lnSpc>
                <a:spcPct val="90000"/>
              </a:lnSpc>
              <a:spcBef>
                <a:spcPts val="400"/>
              </a:spcBef>
              <a:spcAft>
                <a:spcPts val="0"/>
              </a:spcAft>
              <a:buClr>
                <a:schemeClr val="lt1"/>
              </a:buClr>
              <a:buSzPts val="1200"/>
              <a:buNone/>
              <a:defRPr b="1" sz="1200"/>
            </a:lvl4pPr>
            <a:lvl5pPr indent="-228600" lvl="4" marL="2286000" rtl="0" algn="l">
              <a:lnSpc>
                <a:spcPct val="90000"/>
              </a:lnSpc>
              <a:spcBef>
                <a:spcPts val="400"/>
              </a:spcBef>
              <a:spcAft>
                <a:spcPts val="0"/>
              </a:spcAft>
              <a:buClr>
                <a:schemeClr val="lt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75" name="Google Shape;175;p4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lt1"/>
              </a:buClr>
              <a:buSzPts val="2100"/>
              <a:buChar char="•"/>
              <a:defRPr>
                <a:solidFill>
                  <a:schemeClr val="lt1"/>
                </a:solidFill>
              </a:defRPr>
            </a:lvl1pPr>
            <a:lvl2pPr indent="-342900" lvl="1" marL="914400" rtl="0" algn="l">
              <a:lnSpc>
                <a:spcPct val="90000"/>
              </a:lnSpc>
              <a:spcBef>
                <a:spcPts val="400"/>
              </a:spcBef>
              <a:spcAft>
                <a:spcPts val="0"/>
              </a:spcAft>
              <a:buClr>
                <a:schemeClr val="lt1"/>
              </a:buClr>
              <a:buSzPts val="1800"/>
              <a:buChar char="•"/>
              <a:defRPr>
                <a:solidFill>
                  <a:schemeClr val="lt1"/>
                </a:solidFill>
              </a:defRPr>
            </a:lvl2pPr>
            <a:lvl3pPr indent="-323850" lvl="2" marL="1371600" rtl="0" algn="l">
              <a:lnSpc>
                <a:spcPct val="90000"/>
              </a:lnSpc>
              <a:spcBef>
                <a:spcPts val="400"/>
              </a:spcBef>
              <a:spcAft>
                <a:spcPts val="0"/>
              </a:spcAft>
              <a:buClr>
                <a:schemeClr val="lt1"/>
              </a:buClr>
              <a:buSzPts val="1500"/>
              <a:buChar char="•"/>
              <a:defRPr>
                <a:solidFill>
                  <a:schemeClr val="lt1"/>
                </a:solidFill>
              </a:defRPr>
            </a:lvl3pPr>
            <a:lvl4pPr indent="-317500" lvl="3" marL="1828800" rtl="0" algn="l">
              <a:lnSpc>
                <a:spcPct val="90000"/>
              </a:lnSpc>
              <a:spcBef>
                <a:spcPts val="400"/>
              </a:spcBef>
              <a:spcAft>
                <a:spcPts val="0"/>
              </a:spcAft>
              <a:buClr>
                <a:schemeClr val="lt1"/>
              </a:buClr>
              <a:buSzPts val="1400"/>
              <a:buChar char="•"/>
              <a:defRPr>
                <a:solidFill>
                  <a:schemeClr val="lt1"/>
                </a:solidFill>
              </a:defRPr>
            </a:lvl4pPr>
            <a:lvl5pPr indent="-317500" lvl="4" marL="2286000" rtl="0" algn="l">
              <a:lnSpc>
                <a:spcPct val="90000"/>
              </a:lnSpc>
              <a:spcBef>
                <a:spcPts val="40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6" name="Shape 176"/>
        <p:cNvGrpSpPr/>
        <p:nvPr/>
      </p:nvGrpSpPr>
      <p:grpSpPr>
        <a:xfrm>
          <a:off x="0" y="0"/>
          <a:ext cx="0" cy="0"/>
          <a:chOff x="0" y="0"/>
          <a:chExt cx="0" cy="0"/>
        </a:xfrm>
      </p:grpSpPr>
      <p:sp>
        <p:nvSpPr>
          <p:cNvPr id="177" name="Google Shape;177;p4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8" name="Google Shape;178;p4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9" name="Google Shape;179;p4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0" name="Google Shape;180;p4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1" name="Shape 181"/>
        <p:cNvGrpSpPr/>
        <p:nvPr/>
      </p:nvGrpSpPr>
      <p:grpSpPr>
        <a:xfrm>
          <a:off x="0" y="0"/>
          <a:ext cx="0" cy="0"/>
          <a:chOff x="0" y="0"/>
          <a:chExt cx="0" cy="0"/>
        </a:xfrm>
      </p:grpSpPr>
      <p:sp>
        <p:nvSpPr>
          <p:cNvPr id="182" name="Google Shape;182;p48"/>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3" name="Google Shape;183;p4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lt1"/>
              </a:buClr>
              <a:buSzPts val="2400"/>
              <a:buChar char="•"/>
              <a:defRPr sz="2400"/>
            </a:lvl1pPr>
            <a:lvl2pPr indent="-361950" lvl="1" marL="914400" rtl="0" algn="l">
              <a:lnSpc>
                <a:spcPct val="90000"/>
              </a:lnSpc>
              <a:spcBef>
                <a:spcPts val="400"/>
              </a:spcBef>
              <a:spcAft>
                <a:spcPts val="0"/>
              </a:spcAft>
              <a:buClr>
                <a:schemeClr val="lt1"/>
              </a:buClr>
              <a:buSzPts val="2100"/>
              <a:buChar char="•"/>
              <a:defRPr sz="2100"/>
            </a:lvl2pPr>
            <a:lvl3pPr indent="-342900" lvl="2" marL="1371600" rtl="0" algn="l">
              <a:lnSpc>
                <a:spcPct val="90000"/>
              </a:lnSpc>
              <a:spcBef>
                <a:spcPts val="400"/>
              </a:spcBef>
              <a:spcAft>
                <a:spcPts val="0"/>
              </a:spcAft>
              <a:buClr>
                <a:schemeClr val="lt1"/>
              </a:buClr>
              <a:buSzPts val="1800"/>
              <a:buChar char="•"/>
              <a:defRPr sz="1800"/>
            </a:lvl3pPr>
            <a:lvl4pPr indent="-323850" lvl="3" marL="1828800" rtl="0" algn="l">
              <a:lnSpc>
                <a:spcPct val="90000"/>
              </a:lnSpc>
              <a:spcBef>
                <a:spcPts val="400"/>
              </a:spcBef>
              <a:spcAft>
                <a:spcPts val="0"/>
              </a:spcAft>
              <a:buClr>
                <a:schemeClr val="lt1"/>
              </a:buClr>
              <a:buSzPts val="1500"/>
              <a:buChar char="•"/>
              <a:defRPr sz="1500"/>
            </a:lvl4pPr>
            <a:lvl5pPr indent="-323850" lvl="4" marL="2286000" rtl="0" algn="l">
              <a:lnSpc>
                <a:spcPct val="90000"/>
              </a:lnSpc>
              <a:spcBef>
                <a:spcPts val="400"/>
              </a:spcBef>
              <a:spcAft>
                <a:spcPts val="0"/>
              </a:spcAft>
              <a:buClr>
                <a:schemeClr val="lt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84" name="Google Shape;184;p48"/>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lvl1pPr>
            <a:lvl2pPr indent="-228600" lvl="1" marL="914400" rtl="0" algn="l">
              <a:lnSpc>
                <a:spcPct val="90000"/>
              </a:lnSpc>
              <a:spcBef>
                <a:spcPts val="400"/>
              </a:spcBef>
              <a:spcAft>
                <a:spcPts val="0"/>
              </a:spcAft>
              <a:buClr>
                <a:schemeClr val="lt1"/>
              </a:buClr>
              <a:buSzPts val="1100"/>
              <a:buNone/>
              <a:defRPr sz="1100"/>
            </a:lvl2pPr>
            <a:lvl3pPr indent="-228600" lvl="2" marL="1371600" rtl="0" algn="l">
              <a:lnSpc>
                <a:spcPct val="90000"/>
              </a:lnSpc>
              <a:spcBef>
                <a:spcPts val="400"/>
              </a:spcBef>
              <a:spcAft>
                <a:spcPts val="0"/>
              </a:spcAft>
              <a:buClr>
                <a:schemeClr val="lt1"/>
              </a:buClr>
              <a:buSzPts val="900"/>
              <a:buNone/>
              <a:defRPr sz="900"/>
            </a:lvl3pPr>
            <a:lvl4pPr indent="-228600" lvl="3" marL="1828800" rtl="0" algn="l">
              <a:lnSpc>
                <a:spcPct val="90000"/>
              </a:lnSpc>
              <a:spcBef>
                <a:spcPts val="400"/>
              </a:spcBef>
              <a:spcAft>
                <a:spcPts val="0"/>
              </a:spcAft>
              <a:buClr>
                <a:schemeClr val="lt1"/>
              </a:buClr>
              <a:buSzPts val="800"/>
              <a:buNone/>
              <a:defRPr sz="800"/>
            </a:lvl4pPr>
            <a:lvl5pPr indent="-228600" lvl="4" marL="2286000" rtl="0" algn="l">
              <a:lnSpc>
                <a:spcPct val="90000"/>
              </a:lnSpc>
              <a:spcBef>
                <a:spcPts val="400"/>
              </a:spcBef>
              <a:spcAft>
                <a:spcPts val="0"/>
              </a:spcAft>
              <a:buClr>
                <a:schemeClr val="lt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85" name="Google Shape;185;p4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 name="Google Shape;186;p48"/>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 name="Google Shape;187;p4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8" name="Shape 188"/>
        <p:cNvGrpSpPr/>
        <p:nvPr/>
      </p:nvGrpSpPr>
      <p:grpSpPr>
        <a:xfrm>
          <a:off x="0" y="0"/>
          <a:ext cx="0" cy="0"/>
          <a:chOff x="0" y="0"/>
          <a:chExt cx="0" cy="0"/>
        </a:xfrm>
      </p:grpSpPr>
      <p:sp>
        <p:nvSpPr>
          <p:cNvPr id="189" name="Google Shape;189;p4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0" name="Google Shape;190;p49"/>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1" name="Shape 191"/>
        <p:cNvGrpSpPr/>
        <p:nvPr/>
      </p:nvGrpSpPr>
      <p:grpSpPr>
        <a:xfrm>
          <a:off x="0" y="0"/>
          <a:ext cx="0" cy="0"/>
          <a:chOff x="0" y="0"/>
          <a:chExt cx="0" cy="0"/>
        </a:xfrm>
      </p:grpSpPr>
      <p:sp>
        <p:nvSpPr>
          <p:cNvPr id="192" name="Google Shape;192;p50"/>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3" name="Google Shape;193;p50"/>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4" name="Shape 194"/>
        <p:cNvGrpSpPr/>
        <p:nvPr/>
      </p:nvGrpSpPr>
      <p:grpSpPr>
        <a:xfrm>
          <a:off x="0" y="0"/>
          <a:ext cx="0" cy="0"/>
          <a:chOff x="0" y="0"/>
          <a:chExt cx="0" cy="0"/>
        </a:xfrm>
      </p:grpSpPr>
      <p:sp>
        <p:nvSpPr>
          <p:cNvPr id="195" name="Google Shape;195;p51"/>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6" name="Google Shape;196;p51"/>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97" name="Google Shape;19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5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0" name="Google Shape;200;p5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201" name="Google Shape;20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4.xml"/><Relationship Id="rId12" Type="http://schemas.openxmlformats.org/officeDocument/2006/relationships/slideLayout" Target="../slideLayouts/slideLayout11.xml"/><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11" Type="http://schemas.openxmlformats.org/officeDocument/2006/relationships/slideLayout" Target="../slideLayouts/slideLayout20.xml"/><Relationship Id="rId22" Type="http://schemas.openxmlformats.org/officeDocument/2006/relationships/theme" Target="../theme/theme1.xml"/><Relationship Id="rId10" Type="http://schemas.openxmlformats.org/officeDocument/2006/relationships/slideLayout" Target="../slideLayouts/slideLayout19.xml"/><Relationship Id="rId21" Type="http://schemas.openxmlformats.org/officeDocument/2006/relationships/slideLayout" Target="../slideLayouts/slideLayout30.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23.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slideLayout" Target="../slideLayouts/slideLayout28.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8.xml"/><Relationship Id="rId11" Type="http://schemas.openxmlformats.org/officeDocument/2006/relationships/slideLayout" Target="../slideLayouts/slideLayout39.xml"/><Relationship Id="rId22" Type="http://schemas.openxmlformats.org/officeDocument/2006/relationships/theme" Target="../theme/theme3.xml"/><Relationship Id="rId10" Type="http://schemas.openxmlformats.org/officeDocument/2006/relationships/slideLayout" Target="../slideLayouts/slideLayout38.xml"/><Relationship Id="rId21" Type="http://schemas.openxmlformats.org/officeDocument/2006/relationships/slideLayout" Target="../slideLayouts/slideLayout49.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image" Target="../media/image2.png"/><Relationship Id="rId2" Type="http://schemas.openxmlformats.org/officeDocument/2006/relationships/image" Target="../media/image23.png"/><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19" Type="http://schemas.openxmlformats.org/officeDocument/2006/relationships/slideLayout" Target="../slideLayouts/slideLayout47.xml"/><Relationship Id="rId6" Type="http://schemas.openxmlformats.org/officeDocument/2006/relationships/slideLayout" Target="../slideLayouts/slideLayout34.xml"/><Relationship Id="rId18" Type="http://schemas.openxmlformats.org/officeDocument/2006/relationships/slideLayout" Target="../slideLayouts/slideLayout46.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Montserrat"/>
              <a:buNone/>
              <a:defRPr i="0" sz="3300" u="none" cap="none" strike="noStrike">
                <a:solidFill>
                  <a:schemeClr val="lt1"/>
                </a:solidFill>
                <a:latin typeface="Montserrat"/>
                <a:ea typeface="Montserrat"/>
                <a:cs typeface="Montserrat"/>
                <a:sym typeface="Montserra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Montserrat"/>
              <a:buChar char="•"/>
              <a:defRPr i="0" sz="2100" u="none" cap="none" strike="noStrike">
                <a:solidFill>
                  <a:schemeClr val="lt1"/>
                </a:solidFill>
                <a:latin typeface="Montserrat"/>
                <a:ea typeface="Montserrat"/>
                <a:cs typeface="Montserrat"/>
                <a:sym typeface="Montserrat"/>
              </a:defRPr>
            </a:lvl1pPr>
            <a:lvl2pPr indent="-342900" lvl="1" marL="914400" marR="0" rtl="0" algn="l">
              <a:lnSpc>
                <a:spcPct val="90000"/>
              </a:lnSpc>
              <a:spcBef>
                <a:spcPts val="400"/>
              </a:spcBef>
              <a:spcAft>
                <a:spcPts val="0"/>
              </a:spcAft>
              <a:buClr>
                <a:schemeClr val="lt1"/>
              </a:buClr>
              <a:buSzPts val="1800"/>
              <a:buFont typeface="Montserrat"/>
              <a:buChar char="•"/>
              <a:defRPr i="0" sz="1800" u="none" cap="none" strike="noStrike">
                <a:solidFill>
                  <a:schemeClr val="lt1"/>
                </a:solidFill>
                <a:latin typeface="Montserrat"/>
                <a:ea typeface="Montserrat"/>
                <a:cs typeface="Montserrat"/>
                <a:sym typeface="Montserrat"/>
              </a:defRPr>
            </a:lvl2pPr>
            <a:lvl3pPr indent="-323850" lvl="2" marL="1371600" marR="0" rtl="0" algn="l">
              <a:lnSpc>
                <a:spcPct val="90000"/>
              </a:lnSpc>
              <a:spcBef>
                <a:spcPts val="400"/>
              </a:spcBef>
              <a:spcAft>
                <a:spcPts val="0"/>
              </a:spcAft>
              <a:buClr>
                <a:schemeClr val="lt1"/>
              </a:buClr>
              <a:buSzPts val="1500"/>
              <a:buFont typeface="Montserrat"/>
              <a:buChar char="•"/>
              <a:defRPr i="0" sz="1500" u="none" cap="none" strike="noStrike">
                <a:solidFill>
                  <a:schemeClr val="lt1"/>
                </a:solidFill>
                <a:latin typeface="Montserrat"/>
                <a:ea typeface="Montserrat"/>
                <a:cs typeface="Montserrat"/>
                <a:sym typeface="Montserrat"/>
              </a:defRPr>
            </a:lvl3pPr>
            <a:lvl4pPr indent="-317500" lvl="3" marL="18288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4pPr>
            <a:lvl5pPr indent="-317500" lvl="4" marL="22860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9pPr>
          </a:lstStyle>
          <a:p/>
        </p:txBody>
      </p:sp>
      <p:pic>
        <p:nvPicPr>
          <p:cNvPr descr="A white text on a black background&#10;&#10;Description automatically generated" id="53" name="Google Shape;53;p13"/>
          <p:cNvPicPr preferRelativeResize="0"/>
          <p:nvPr/>
        </p:nvPicPr>
        <p:blipFill rotWithShape="1">
          <a:blip r:embed="rId2">
            <a:alphaModFix/>
          </a:blip>
          <a:srcRect b="0" l="0" r="0" t="0"/>
          <a:stretch/>
        </p:blipFill>
        <p:spPr>
          <a:xfrm>
            <a:off x="231961" y="4686563"/>
            <a:ext cx="1550864" cy="3041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6" name="Shape 126"/>
        <p:cNvGrpSpPr/>
        <p:nvPr/>
      </p:nvGrpSpPr>
      <p:grpSpPr>
        <a:xfrm>
          <a:off x="0" y="0"/>
          <a:ext cx="0" cy="0"/>
          <a:chOff x="0" y="0"/>
          <a:chExt cx="0" cy="0"/>
        </a:xfrm>
      </p:grpSpPr>
      <p:sp>
        <p:nvSpPr>
          <p:cNvPr id="127" name="Google Shape;127;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Montserrat"/>
              <a:buNone/>
              <a:defRPr i="0" sz="3300" u="none" cap="none" strike="noStrike">
                <a:solidFill>
                  <a:schemeClr val="lt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 name="Google Shape;128;p3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Montserrat"/>
              <a:buChar char="•"/>
              <a:defRPr i="0" sz="2100" u="none" cap="none" strike="noStrike">
                <a:solidFill>
                  <a:schemeClr val="lt1"/>
                </a:solidFill>
                <a:latin typeface="Montserrat"/>
                <a:ea typeface="Montserrat"/>
                <a:cs typeface="Montserrat"/>
                <a:sym typeface="Montserrat"/>
              </a:defRPr>
            </a:lvl1pPr>
            <a:lvl2pPr indent="-342900" lvl="1" marL="914400" marR="0" rtl="0" algn="l">
              <a:lnSpc>
                <a:spcPct val="90000"/>
              </a:lnSpc>
              <a:spcBef>
                <a:spcPts val="400"/>
              </a:spcBef>
              <a:spcAft>
                <a:spcPts val="0"/>
              </a:spcAft>
              <a:buClr>
                <a:schemeClr val="lt1"/>
              </a:buClr>
              <a:buSzPts val="1800"/>
              <a:buFont typeface="Montserrat"/>
              <a:buChar char="•"/>
              <a:defRPr i="0" sz="1800" u="none" cap="none" strike="noStrike">
                <a:solidFill>
                  <a:schemeClr val="lt1"/>
                </a:solidFill>
                <a:latin typeface="Montserrat"/>
                <a:ea typeface="Montserrat"/>
                <a:cs typeface="Montserrat"/>
                <a:sym typeface="Montserrat"/>
              </a:defRPr>
            </a:lvl2pPr>
            <a:lvl3pPr indent="-323850" lvl="2" marL="1371600" marR="0" rtl="0" algn="l">
              <a:lnSpc>
                <a:spcPct val="90000"/>
              </a:lnSpc>
              <a:spcBef>
                <a:spcPts val="400"/>
              </a:spcBef>
              <a:spcAft>
                <a:spcPts val="0"/>
              </a:spcAft>
              <a:buClr>
                <a:schemeClr val="lt1"/>
              </a:buClr>
              <a:buSzPts val="1500"/>
              <a:buFont typeface="Montserrat"/>
              <a:buChar char="•"/>
              <a:defRPr i="0" sz="1500" u="none" cap="none" strike="noStrike">
                <a:solidFill>
                  <a:schemeClr val="lt1"/>
                </a:solidFill>
                <a:latin typeface="Montserrat"/>
                <a:ea typeface="Montserrat"/>
                <a:cs typeface="Montserrat"/>
                <a:sym typeface="Montserrat"/>
              </a:defRPr>
            </a:lvl3pPr>
            <a:lvl4pPr indent="-317500" lvl="3" marL="18288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4pPr>
            <a:lvl5pPr indent="-317500" lvl="4" marL="22860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9pPr>
          </a:lstStyle>
          <a:p/>
        </p:txBody>
      </p:sp>
      <p:pic>
        <p:nvPicPr>
          <p:cNvPr descr="A white text on a black background&#10;&#10;Description automatically generated" id="129" name="Google Shape;129;p33"/>
          <p:cNvPicPr preferRelativeResize="0"/>
          <p:nvPr/>
        </p:nvPicPr>
        <p:blipFill rotWithShape="1">
          <a:blip r:embed="rId2">
            <a:alphaModFix/>
          </a:blip>
          <a:srcRect b="0" l="0" r="0" t="0"/>
          <a:stretch/>
        </p:blipFill>
        <p:spPr>
          <a:xfrm>
            <a:off x="231961" y="4686563"/>
            <a:ext cx="1550864" cy="3041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2.png"/><Relationship Id="rId4" Type="http://schemas.openxmlformats.org/officeDocument/2006/relationships/image" Target="../media/image4.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forms.gle/CWt9XK5M6CSZF7K87" TargetMode="External"/><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53"/>
          <p:cNvSpPr txBox="1"/>
          <p:nvPr/>
        </p:nvSpPr>
        <p:spPr>
          <a:xfrm>
            <a:off x="0" y="984800"/>
            <a:ext cx="9144000" cy="1221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100">
                <a:solidFill>
                  <a:srgbClr val="C4A542"/>
                </a:solidFill>
                <a:latin typeface="Montserrat"/>
                <a:ea typeface="Montserrat"/>
                <a:cs typeface="Montserrat"/>
                <a:sym typeface="Montserrat"/>
              </a:rPr>
              <a:t>Welcome to this                                Lecture:</a:t>
            </a:r>
            <a:endParaRPr b="1" sz="3100">
              <a:solidFill>
                <a:srgbClr val="C4A542"/>
              </a:solidFill>
              <a:latin typeface="Montserrat"/>
              <a:ea typeface="Montserrat"/>
              <a:cs typeface="Montserrat"/>
              <a:sym typeface="Montserrat"/>
            </a:endParaRPr>
          </a:p>
          <a:p>
            <a:pPr indent="0" lvl="0" marL="0" rtl="0" algn="ctr">
              <a:spcBef>
                <a:spcPts val="1000"/>
              </a:spcBef>
              <a:spcAft>
                <a:spcPts val="1000"/>
              </a:spcAft>
              <a:buNone/>
            </a:pPr>
            <a:r>
              <a:rPr b="1" lang="en-GB" sz="3100">
                <a:solidFill>
                  <a:srgbClr val="C4A542"/>
                </a:solidFill>
                <a:latin typeface="Montserrat"/>
                <a:ea typeface="Montserrat"/>
                <a:cs typeface="Montserrat"/>
                <a:sym typeface="Montserrat"/>
              </a:rPr>
              <a:t>Text File I/O</a:t>
            </a:r>
            <a:endParaRPr b="1" sz="3100">
              <a:solidFill>
                <a:srgbClr val="C4A542"/>
              </a:solidFill>
              <a:latin typeface="Montserrat"/>
              <a:ea typeface="Montserrat"/>
              <a:cs typeface="Montserrat"/>
              <a:sym typeface="Montserrat"/>
            </a:endParaRPr>
          </a:p>
        </p:txBody>
      </p:sp>
      <p:sp>
        <p:nvSpPr>
          <p:cNvPr id="207" name="Google Shape;207;p53"/>
          <p:cNvSpPr txBox="1"/>
          <p:nvPr/>
        </p:nvSpPr>
        <p:spPr>
          <a:xfrm>
            <a:off x="1984650" y="3733350"/>
            <a:ext cx="5174700" cy="68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900">
                <a:solidFill>
                  <a:schemeClr val="lt1"/>
                </a:solidFill>
                <a:latin typeface="Montserrat"/>
                <a:ea typeface="Montserrat"/>
                <a:cs typeface="Montserrat"/>
                <a:sym typeface="Montserrat"/>
              </a:rPr>
              <a:t>Questions? Drop them in the chat. </a:t>
            </a:r>
            <a:endParaRPr b="1" sz="1900">
              <a:solidFill>
                <a:schemeClr val="lt1"/>
              </a:solidFill>
              <a:latin typeface="Montserrat"/>
              <a:ea typeface="Montserrat"/>
              <a:cs typeface="Montserrat"/>
              <a:sym typeface="Montserrat"/>
            </a:endParaRPr>
          </a:p>
          <a:p>
            <a:pPr indent="0" lvl="0" marL="0" rtl="0" algn="ctr">
              <a:lnSpc>
                <a:spcPct val="115000"/>
              </a:lnSpc>
              <a:spcBef>
                <a:spcPts val="0"/>
              </a:spcBef>
              <a:spcAft>
                <a:spcPts val="1500"/>
              </a:spcAft>
              <a:buNone/>
            </a:pPr>
            <a:r>
              <a:rPr b="1" lang="en-GB" sz="1900">
                <a:solidFill>
                  <a:schemeClr val="lt1"/>
                </a:solidFill>
                <a:latin typeface="Montserrat"/>
                <a:ea typeface="Montserrat"/>
                <a:cs typeface="Montserrat"/>
                <a:sym typeface="Montserrat"/>
              </a:rPr>
              <a:t>We'll have dedicated moderators answering questions.</a:t>
            </a:r>
            <a:endParaRPr b="1" sz="2800">
              <a:solidFill>
                <a:schemeClr val="lt1"/>
              </a:solidFill>
              <a:latin typeface="Montserrat"/>
              <a:ea typeface="Montserrat"/>
              <a:cs typeface="Montserrat"/>
              <a:sym typeface="Montserrat"/>
            </a:endParaRPr>
          </a:p>
        </p:txBody>
      </p:sp>
      <p:pic>
        <p:nvPicPr>
          <p:cNvPr id="208" name="Google Shape;208;p53"/>
          <p:cNvPicPr preferRelativeResize="0"/>
          <p:nvPr/>
        </p:nvPicPr>
        <p:blipFill rotWithShape="1">
          <a:blip r:embed="rId3">
            <a:alphaModFix/>
          </a:blip>
          <a:srcRect b="0" l="0" r="0" t="0"/>
          <a:stretch/>
        </p:blipFill>
        <p:spPr>
          <a:xfrm>
            <a:off x="3773898" y="907500"/>
            <a:ext cx="3301827" cy="648100"/>
          </a:xfrm>
          <a:prstGeom prst="rect">
            <a:avLst/>
          </a:prstGeom>
          <a:noFill/>
          <a:ln>
            <a:noFill/>
          </a:ln>
        </p:spPr>
      </p:pic>
      <p:sp>
        <p:nvSpPr>
          <p:cNvPr id="209" name="Google Shape;209;p53"/>
          <p:cNvSpPr txBox="1"/>
          <p:nvPr/>
        </p:nvSpPr>
        <p:spPr>
          <a:xfrm>
            <a:off x="753000" y="2700175"/>
            <a:ext cx="7638000" cy="538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600">
                <a:solidFill>
                  <a:srgbClr val="A9FFD7"/>
                </a:solidFill>
                <a:latin typeface="Montserrat"/>
                <a:ea typeface="Montserrat"/>
                <a:cs typeface="Montserrat"/>
                <a:sym typeface="Montserrat"/>
              </a:rPr>
              <a:t>The session will start shortly…</a:t>
            </a:r>
            <a:endParaRPr b="1" sz="900">
              <a:solidFill>
                <a:srgbClr val="C4A54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62"/>
          <p:cNvPicPr preferRelativeResize="0"/>
          <p:nvPr/>
        </p:nvPicPr>
        <p:blipFill rotWithShape="1">
          <a:blip r:embed="rId3">
            <a:alphaModFix/>
          </a:blip>
          <a:srcRect b="0" l="0" r="0" t="0"/>
          <a:stretch/>
        </p:blipFill>
        <p:spPr>
          <a:xfrm>
            <a:off x="982800" y="1058400"/>
            <a:ext cx="6922800" cy="3138075"/>
          </a:xfrm>
          <a:prstGeom prst="rect">
            <a:avLst/>
          </a:prstGeom>
          <a:noFill/>
          <a:ln>
            <a:noFill/>
          </a:ln>
        </p:spPr>
      </p:pic>
      <p:sp>
        <p:nvSpPr>
          <p:cNvPr id="286" name="Google Shape;286;p62"/>
          <p:cNvSpPr/>
          <p:nvPr/>
        </p:nvSpPr>
        <p:spPr>
          <a:xfrm>
            <a:off x="1108800" y="961200"/>
            <a:ext cx="69228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2"/>
          <p:cNvSpPr txBox="1"/>
          <p:nvPr/>
        </p:nvSpPr>
        <p:spPr>
          <a:xfrm>
            <a:off x="1108775" y="961225"/>
            <a:ext cx="6922800" cy="3138000"/>
          </a:xfrm>
          <a:prstGeom prst="rect">
            <a:avLst/>
          </a:prstGeom>
          <a:noFill/>
          <a:ln>
            <a:noFill/>
          </a:ln>
        </p:spPr>
        <p:txBody>
          <a:bodyPr anchorCtr="0" anchor="ctr" bIns="68575" lIns="68575" spcFirstLastPara="1" rIns="68575" wrap="square" tIns="67500">
            <a:noAutofit/>
          </a:bodyPr>
          <a:lstStyle/>
          <a:p>
            <a:pPr indent="-304800" lvl="0" marL="457200" rtl="0" algn="l">
              <a:lnSpc>
                <a:spcPct val="150000"/>
              </a:lnSpc>
              <a:spcBef>
                <a:spcPts val="0"/>
              </a:spcBef>
              <a:spcAft>
                <a:spcPts val="0"/>
              </a:spcAft>
              <a:buClr>
                <a:schemeClr val="dk1"/>
              </a:buClr>
              <a:buSzPts val="1200"/>
              <a:buChar char="●"/>
            </a:pPr>
            <a:r>
              <a:rPr lang="en-GB" sz="1200">
                <a:solidFill>
                  <a:schemeClr val="dk1"/>
                </a:solidFill>
                <a:latin typeface="Montserrat Light"/>
                <a:ea typeface="Montserrat Light"/>
                <a:cs typeface="Montserrat Light"/>
                <a:sym typeface="Montserrat Light"/>
              </a:rPr>
              <a:t>Demonstrate the </a:t>
            </a:r>
            <a:r>
              <a:rPr lang="en-GB" sz="1200">
                <a:solidFill>
                  <a:srgbClr val="C4A542"/>
                </a:solidFill>
                <a:latin typeface="Montserrat Light"/>
                <a:ea typeface="Montserrat Light"/>
                <a:cs typeface="Montserrat Light"/>
                <a:sym typeface="Montserrat Light"/>
              </a:rPr>
              <a:t>basics of file handling in Python</a:t>
            </a:r>
            <a:r>
              <a:rPr lang="en-GB" sz="1200">
                <a:solidFill>
                  <a:schemeClr val="dk1"/>
                </a:solidFill>
                <a:latin typeface="Montserrat Light"/>
                <a:ea typeface="Montserrat Light"/>
                <a:cs typeface="Montserrat Light"/>
                <a:sym typeface="Montserrat Light"/>
              </a:rPr>
              <a:t>, including </a:t>
            </a:r>
            <a:r>
              <a:rPr lang="en-GB" sz="1200">
                <a:solidFill>
                  <a:srgbClr val="C4A542"/>
                </a:solidFill>
                <a:latin typeface="Montserrat Light"/>
                <a:ea typeface="Montserrat Light"/>
                <a:cs typeface="Montserrat Light"/>
                <a:sym typeface="Montserrat Light"/>
              </a:rPr>
              <a:t>opening</a:t>
            </a:r>
            <a:r>
              <a:rPr lang="en-GB" sz="1200">
                <a:solidFill>
                  <a:schemeClr val="dk1"/>
                </a:solidFill>
                <a:latin typeface="Montserrat Light"/>
                <a:ea typeface="Montserrat Light"/>
                <a:cs typeface="Montserrat Light"/>
                <a:sym typeface="Montserrat Light"/>
              </a:rPr>
              <a:t>, </a:t>
            </a:r>
            <a:r>
              <a:rPr lang="en-GB" sz="1200">
                <a:solidFill>
                  <a:srgbClr val="C4A542"/>
                </a:solidFill>
                <a:latin typeface="Montserrat Light"/>
                <a:ea typeface="Montserrat Light"/>
                <a:cs typeface="Montserrat Light"/>
                <a:sym typeface="Montserrat Light"/>
              </a:rPr>
              <a:t>reading</a:t>
            </a:r>
            <a:r>
              <a:rPr lang="en-GB" sz="1200">
                <a:solidFill>
                  <a:schemeClr val="dk1"/>
                </a:solidFill>
                <a:latin typeface="Montserrat Light"/>
                <a:ea typeface="Montserrat Light"/>
                <a:cs typeface="Montserrat Light"/>
                <a:sym typeface="Montserrat Light"/>
              </a:rPr>
              <a:t>, </a:t>
            </a:r>
            <a:r>
              <a:rPr lang="en-GB" sz="1200">
                <a:solidFill>
                  <a:srgbClr val="C4A542"/>
                </a:solidFill>
                <a:latin typeface="Montserrat Light"/>
                <a:ea typeface="Montserrat Light"/>
                <a:cs typeface="Montserrat Light"/>
                <a:sym typeface="Montserrat Light"/>
              </a:rPr>
              <a:t>writing</a:t>
            </a:r>
            <a:r>
              <a:rPr lang="en-GB" sz="1200">
                <a:solidFill>
                  <a:schemeClr val="dk1"/>
                </a:solidFill>
                <a:latin typeface="Montserrat Light"/>
                <a:ea typeface="Montserrat Light"/>
                <a:cs typeface="Montserrat Light"/>
                <a:sym typeface="Montserrat Light"/>
              </a:rPr>
              <a:t>, and </a:t>
            </a:r>
            <a:r>
              <a:rPr lang="en-GB" sz="1200">
                <a:solidFill>
                  <a:srgbClr val="C4A542"/>
                </a:solidFill>
                <a:latin typeface="Montserrat Light"/>
                <a:ea typeface="Montserrat Light"/>
                <a:cs typeface="Montserrat Light"/>
                <a:sym typeface="Montserrat Light"/>
              </a:rPr>
              <a:t>closing </a:t>
            </a:r>
            <a:r>
              <a:rPr lang="en-GB" sz="1200">
                <a:solidFill>
                  <a:schemeClr val="dk1"/>
                </a:solidFill>
                <a:latin typeface="Montserrat Light"/>
                <a:ea typeface="Montserrat Light"/>
                <a:cs typeface="Montserrat Light"/>
                <a:sym typeface="Montserrat Light"/>
              </a:rPr>
              <a:t>files.</a:t>
            </a:r>
            <a:endParaRPr sz="1200">
              <a:solidFill>
                <a:schemeClr val="dk1"/>
              </a:solidFill>
              <a:latin typeface="Montserrat Light"/>
              <a:ea typeface="Montserrat Light"/>
              <a:cs typeface="Montserrat Light"/>
              <a:sym typeface="Montserrat Light"/>
            </a:endParaRPr>
          </a:p>
          <a:p>
            <a:pPr indent="-304800" lvl="0" marL="457200" rtl="0" algn="l">
              <a:lnSpc>
                <a:spcPct val="150000"/>
              </a:lnSpc>
              <a:spcBef>
                <a:spcPts val="0"/>
              </a:spcBef>
              <a:spcAft>
                <a:spcPts val="0"/>
              </a:spcAft>
              <a:buClr>
                <a:schemeClr val="dk1"/>
              </a:buClr>
              <a:buSzPts val="1200"/>
              <a:buChar char="●"/>
            </a:pPr>
            <a:r>
              <a:rPr lang="en-GB" sz="1200">
                <a:solidFill>
                  <a:schemeClr val="dk1"/>
                </a:solidFill>
                <a:latin typeface="Montserrat Light"/>
                <a:ea typeface="Montserrat Light"/>
                <a:cs typeface="Montserrat Light"/>
                <a:sym typeface="Montserrat Light"/>
              </a:rPr>
              <a:t>Perform common file operations such as </a:t>
            </a:r>
            <a:r>
              <a:rPr lang="en-GB" sz="1200">
                <a:solidFill>
                  <a:srgbClr val="C4A542"/>
                </a:solidFill>
                <a:latin typeface="Montserrat Light"/>
                <a:ea typeface="Montserrat Light"/>
                <a:cs typeface="Montserrat Light"/>
                <a:sym typeface="Montserrat Light"/>
              </a:rPr>
              <a:t>reading </a:t>
            </a:r>
            <a:r>
              <a:rPr lang="en-GB" sz="1200">
                <a:solidFill>
                  <a:schemeClr val="dk1"/>
                </a:solidFill>
                <a:latin typeface="Montserrat Light"/>
                <a:ea typeface="Montserrat Light"/>
                <a:cs typeface="Montserrat Light"/>
                <a:sym typeface="Montserrat Light"/>
              </a:rPr>
              <a:t>from and </a:t>
            </a:r>
            <a:r>
              <a:rPr lang="en-GB" sz="1200">
                <a:solidFill>
                  <a:srgbClr val="C4A542"/>
                </a:solidFill>
                <a:latin typeface="Montserrat Light"/>
                <a:ea typeface="Montserrat Light"/>
                <a:cs typeface="Montserrat Light"/>
                <a:sym typeface="Montserrat Light"/>
              </a:rPr>
              <a:t>writing </a:t>
            </a:r>
            <a:r>
              <a:rPr lang="en-GB" sz="1200">
                <a:solidFill>
                  <a:schemeClr val="dk1"/>
                </a:solidFill>
                <a:latin typeface="Montserrat Light"/>
                <a:ea typeface="Montserrat Light"/>
                <a:cs typeface="Montserrat Light"/>
                <a:sym typeface="Montserrat Light"/>
              </a:rPr>
              <a:t>to text files.</a:t>
            </a:r>
            <a:endParaRPr sz="1200">
              <a:solidFill>
                <a:schemeClr val="dk1"/>
              </a:solidFill>
              <a:latin typeface="Montserrat Light"/>
              <a:ea typeface="Montserrat Light"/>
              <a:cs typeface="Montserrat Light"/>
              <a:sym typeface="Montserrat Light"/>
            </a:endParaRPr>
          </a:p>
          <a:p>
            <a:pPr indent="-304800" lvl="0" marL="457200" rtl="0" algn="l">
              <a:lnSpc>
                <a:spcPct val="150000"/>
              </a:lnSpc>
              <a:spcBef>
                <a:spcPts val="0"/>
              </a:spcBef>
              <a:spcAft>
                <a:spcPts val="0"/>
              </a:spcAft>
              <a:buClr>
                <a:schemeClr val="dk1"/>
              </a:buClr>
              <a:buSzPts val="1200"/>
              <a:buChar char="●"/>
            </a:pPr>
            <a:r>
              <a:rPr lang="en-GB" sz="1200">
                <a:solidFill>
                  <a:schemeClr val="dk1"/>
                </a:solidFill>
                <a:latin typeface="Montserrat Light"/>
                <a:ea typeface="Montserrat Light"/>
                <a:cs typeface="Montserrat Light"/>
                <a:sym typeface="Montserrat Light"/>
              </a:rPr>
              <a:t>Handle file-related </a:t>
            </a:r>
            <a:r>
              <a:rPr lang="en-GB" sz="1200">
                <a:solidFill>
                  <a:srgbClr val="C4A542"/>
                </a:solidFill>
                <a:latin typeface="Montserrat Light"/>
                <a:ea typeface="Montserrat Light"/>
                <a:cs typeface="Montserrat Light"/>
                <a:sym typeface="Montserrat Light"/>
              </a:rPr>
              <a:t>exceptions </a:t>
            </a:r>
            <a:r>
              <a:rPr lang="en-GB" sz="1200">
                <a:solidFill>
                  <a:schemeClr val="dk1"/>
                </a:solidFill>
                <a:latin typeface="Montserrat Light"/>
                <a:ea typeface="Montserrat Light"/>
                <a:cs typeface="Montserrat Light"/>
                <a:sym typeface="Montserrat Light"/>
              </a:rPr>
              <a:t>to ensure robust file operations.</a:t>
            </a:r>
            <a:endParaRPr sz="1200">
              <a:solidFill>
                <a:schemeClr val="dk1"/>
              </a:solidFill>
              <a:latin typeface="Montserrat Light"/>
              <a:ea typeface="Montserrat Light"/>
              <a:cs typeface="Montserrat Light"/>
              <a:sym typeface="Montserrat Light"/>
            </a:endParaRPr>
          </a:p>
          <a:p>
            <a:pPr indent="-304800" lvl="0" marL="457200" rtl="0" algn="l">
              <a:lnSpc>
                <a:spcPct val="150000"/>
              </a:lnSpc>
              <a:spcBef>
                <a:spcPts val="0"/>
              </a:spcBef>
              <a:spcAft>
                <a:spcPts val="0"/>
              </a:spcAft>
              <a:buClr>
                <a:schemeClr val="dk1"/>
              </a:buClr>
              <a:buSzPts val="1200"/>
              <a:buChar char="●"/>
            </a:pPr>
            <a:r>
              <a:rPr lang="en-GB" sz="1200">
                <a:solidFill>
                  <a:schemeClr val="dk1"/>
                </a:solidFill>
                <a:latin typeface="Montserrat Light"/>
                <a:ea typeface="Montserrat Light"/>
                <a:cs typeface="Montserrat Light"/>
                <a:sym typeface="Montserrat Light"/>
              </a:rPr>
              <a:t>Understand the </a:t>
            </a:r>
            <a:r>
              <a:rPr lang="en-GB" sz="1200">
                <a:solidFill>
                  <a:srgbClr val="C4A542"/>
                </a:solidFill>
                <a:latin typeface="Montserrat Light"/>
                <a:ea typeface="Montserrat Light"/>
                <a:cs typeface="Montserrat Light"/>
                <a:sym typeface="Montserrat Light"/>
              </a:rPr>
              <a:t>importance </a:t>
            </a:r>
            <a:r>
              <a:rPr lang="en-GB" sz="1200">
                <a:solidFill>
                  <a:schemeClr val="dk1"/>
                </a:solidFill>
                <a:latin typeface="Montserrat Light"/>
                <a:ea typeface="Montserrat Light"/>
                <a:cs typeface="Montserrat Light"/>
                <a:sym typeface="Montserrat Light"/>
              </a:rPr>
              <a:t>of </a:t>
            </a:r>
            <a:r>
              <a:rPr lang="en-GB" sz="1200">
                <a:solidFill>
                  <a:srgbClr val="C4A542"/>
                </a:solidFill>
                <a:latin typeface="Montserrat Light"/>
                <a:ea typeface="Montserrat Light"/>
                <a:cs typeface="Montserrat Light"/>
                <a:sym typeface="Montserrat Light"/>
              </a:rPr>
              <a:t>resource management</a:t>
            </a:r>
            <a:r>
              <a:rPr lang="en-GB" sz="1200">
                <a:solidFill>
                  <a:schemeClr val="dk1"/>
                </a:solidFill>
                <a:latin typeface="Montserrat Light"/>
                <a:ea typeface="Montserrat Light"/>
                <a:cs typeface="Montserrat Light"/>
                <a:sym typeface="Montserrat Light"/>
              </a:rPr>
              <a:t> in programming.</a:t>
            </a:r>
            <a:endParaRPr sz="1200">
              <a:solidFill>
                <a:schemeClr val="dk1"/>
              </a:solidFill>
              <a:latin typeface="Montserrat Light"/>
              <a:ea typeface="Montserrat Light"/>
              <a:cs typeface="Montserrat Light"/>
              <a:sym typeface="Montserrat Light"/>
            </a:endParaRPr>
          </a:p>
          <a:p>
            <a:pPr indent="-304800" lvl="0" marL="457200" rtl="0" algn="l">
              <a:lnSpc>
                <a:spcPct val="150000"/>
              </a:lnSpc>
              <a:spcBef>
                <a:spcPts val="0"/>
              </a:spcBef>
              <a:spcAft>
                <a:spcPts val="0"/>
              </a:spcAft>
              <a:buClr>
                <a:schemeClr val="dk1"/>
              </a:buClr>
              <a:buSzPts val="1200"/>
              <a:buChar char="●"/>
            </a:pPr>
            <a:r>
              <a:rPr lang="en-GB" sz="1200">
                <a:solidFill>
                  <a:schemeClr val="dk1"/>
                </a:solidFill>
                <a:latin typeface="Montserrat Light"/>
                <a:ea typeface="Montserrat Light"/>
                <a:cs typeface="Montserrat Light"/>
                <a:sym typeface="Montserrat Light"/>
              </a:rPr>
              <a:t>Use the </a:t>
            </a:r>
            <a:r>
              <a:rPr lang="en-GB" sz="1200">
                <a:solidFill>
                  <a:srgbClr val="C4A542"/>
                </a:solidFill>
                <a:latin typeface="Montserrat Light"/>
                <a:ea typeface="Montserrat Light"/>
                <a:cs typeface="Montserrat Light"/>
                <a:sym typeface="Montserrat Light"/>
              </a:rPr>
              <a:t>'with' </a:t>
            </a:r>
            <a:r>
              <a:rPr lang="en-GB" sz="1200">
                <a:solidFill>
                  <a:schemeClr val="dk1"/>
                </a:solidFill>
                <a:latin typeface="Montserrat Light"/>
                <a:ea typeface="Montserrat Light"/>
                <a:cs typeface="Montserrat Light"/>
                <a:sym typeface="Montserrat Light"/>
              </a:rPr>
              <a:t>statement to manage file resources efficiently, ensuring files are properly closed after operations.</a:t>
            </a:r>
            <a:endParaRPr sz="1200">
              <a:solidFill>
                <a:schemeClr val="dk1"/>
              </a:solidFill>
              <a:latin typeface="Montserrat Light"/>
              <a:ea typeface="Montserrat Light"/>
              <a:cs typeface="Montserrat Light"/>
              <a:sym typeface="Montserrat Light"/>
            </a:endParaRPr>
          </a:p>
          <a:p>
            <a:pPr indent="-304800" lvl="0" marL="457200" rtl="0" algn="l">
              <a:lnSpc>
                <a:spcPct val="150000"/>
              </a:lnSpc>
              <a:spcBef>
                <a:spcPts val="0"/>
              </a:spcBef>
              <a:spcAft>
                <a:spcPts val="0"/>
              </a:spcAft>
              <a:buClr>
                <a:schemeClr val="dk1"/>
              </a:buClr>
              <a:buSzPts val="1200"/>
              <a:buChar char="●"/>
            </a:pPr>
            <a:r>
              <a:rPr lang="en-GB" sz="1200">
                <a:solidFill>
                  <a:schemeClr val="dk1"/>
                </a:solidFill>
                <a:latin typeface="Montserrat Light"/>
                <a:ea typeface="Montserrat Light"/>
                <a:cs typeface="Montserrat Light"/>
                <a:sym typeface="Montserrat Light"/>
              </a:rPr>
              <a:t>Apply best practices for managing resources to prevent </a:t>
            </a:r>
            <a:r>
              <a:rPr lang="en-GB" sz="1200">
                <a:solidFill>
                  <a:srgbClr val="C4A542"/>
                </a:solidFill>
                <a:latin typeface="Montserrat Light"/>
                <a:ea typeface="Montserrat Light"/>
                <a:cs typeface="Montserrat Light"/>
                <a:sym typeface="Montserrat Light"/>
              </a:rPr>
              <a:t>memory leaks </a:t>
            </a:r>
            <a:r>
              <a:rPr lang="en-GB" sz="1200">
                <a:solidFill>
                  <a:schemeClr val="dk1"/>
                </a:solidFill>
                <a:latin typeface="Montserrat Light"/>
                <a:ea typeface="Montserrat Light"/>
                <a:cs typeface="Montserrat Light"/>
                <a:sym typeface="Montserrat Light"/>
              </a:rPr>
              <a:t>and other resource-related issues.</a:t>
            </a:r>
            <a:endParaRPr sz="1200">
              <a:solidFill>
                <a:schemeClr val="dk1"/>
              </a:solidFill>
              <a:latin typeface="Montserrat Light"/>
              <a:ea typeface="Montserrat Light"/>
              <a:cs typeface="Montserrat Light"/>
              <a:sym typeface="Montserrat Light"/>
            </a:endParaRPr>
          </a:p>
        </p:txBody>
      </p:sp>
      <p:sp>
        <p:nvSpPr>
          <p:cNvPr id="288" name="Google Shape;288;p62"/>
          <p:cNvSpPr txBox="1"/>
          <p:nvPr/>
        </p:nvSpPr>
        <p:spPr>
          <a:xfrm>
            <a:off x="1369782" y="0"/>
            <a:ext cx="6270600" cy="623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300"/>
              <a:buFont typeface="Arial"/>
              <a:buNone/>
            </a:pPr>
            <a:r>
              <a:rPr b="1" i="0" lang="en-GB" sz="2300" u="none" cap="none" strike="noStrike">
                <a:solidFill>
                  <a:srgbClr val="C4A542"/>
                </a:solidFill>
                <a:latin typeface="Montserrat"/>
                <a:ea typeface="Montserrat"/>
                <a:cs typeface="Montserrat"/>
                <a:sym typeface="Montserrat"/>
              </a:rPr>
              <a:t>Learning Objectives &amp; Outcomes</a:t>
            </a:r>
            <a:endParaRPr b="1" i="0" sz="1400" u="none" cap="none" strike="noStrike">
              <a:solidFill>
                <a:srgbClr val="C4A54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3"/>
          <p:cNvSpPr/>
          <p:nvPr/>
        </p:nvSpPr>
        <p:spPr>
          <a:xfrm>
            <a:off x="740125" y="570000"/>
            <a:ext cx="7936800" cy="4179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 name="Google Shape;294;p63"/>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Introduction</a:t>
            </a:r>
            <a:endParaRPr b="1" sz="1400">
              <a:solidFill>
                <a:srgbClr val="C4A542"/>
              </a:solidFill>
              <a:latin typeface="Montserrat"/>
              <a:ea typeface="Montserrat"/>
              <a:cs typeface="Montserrat"/>
              <a:sym typeface="Montserrat"/>
            </a:endParaRPr>
          </a:p>
        </p:txBody>
      </p:sp>
      <p:sp>
        <p:nvSpPr>
          <p:cNvPr id="295" name="Google Shape;295;p63"/>
          <p:cNvSpPr txBox="1"/>
          <p:nvPr/>
        </p:nvSpPr>
        <p:spPr>
          <a:xfrm>
            <a:off x="3978950" y="1718600"/>
            <a:ext cx="1045200" cy="400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1200"/>
              </a:spcAft>
              <a:buNone/>
            </a:pPr>
            <a:r>
              <a:t/>
            </a:r>
            <a:endParaRPr>
              <a:solidFill>
                <a:schemeClr val="lt1"/>
              </a:solidFill>
              <a:latin typeface="Poppins"/>
              <a:ea typeface="Poppins"/>
              <a:cs typeface="Poppins"/>
              <a:sym typeface="Poppins"/>
            </a:endParaRPr>
          </a:p>
        </p:txBody>
      </p:sp>
      <p:pic>
        <p:nvPicPr>
          <p:cNvPr id="296" name="Google Shape;296;p63"/>
          <p:cNvPicPr preferRelativeResize="0"/>
          <p:nvPr/>
        </p:nvPicPr>
        <p:blipFill>
          <a:blip r:embed="rId3">
            <a:alphaModFix/>
          </a:blip>
          <a:stretch>
            <a:fillRect/>
          </a:stretch>
        </p:blipFill>
        <p:spPr>
          <a:xfrm>
            <a:off x="3597938" y="2054888"/>
            <a:ext cx="1186125" cy="1186125"/>
          </a:xfrm>
          <a:prstGeom prst="rect">
            <a:avLst/>
          </a:prstGeom>
          <a:noFill/>
          <a:ln>
            <a:noFill/>
          </a:ln>
        </p:spPr>
      </p:pic>
      <p:pic>
        <p:nvPicPr>
          <p:cNvPr id="297" name="Google Shape;297;p63"/>
          <p:cNvPicPr preferRelativeResize="0"/>
          <p:nvPr/>
        </p:nvPicPr>
        <p:blipFill>
          <a:blip r:embed="rId4">
            <a:alphaModFix/>
          </a:blip>
          <a:stretch>
            <a:fillRect/>
          </a:stretch>
        </p:blipFill>
        <p:spPr>
          <a:xfrm>
            <a:off x="3591025" y="3370475"/>
            <a:ext cx="1199944" cy="469900"/>
          </a:xfrm>
          <a:prstGeom prst="rect">
            <a:avLst/>
          </a:prstGeom>
          <a:noFill/>
          <a:ln>
            <a:noFill/>
          </a:ln>
        </p:spPr>
      </p:pic>
      <p:pic>
        <p:nvPicPr>
          <p:cNvPr id="298" name="Google Shape;298;p63"/>
          <p:cNvPicPr preferRelativeResize="0"/>
          <p:nvPr/>
        </p:nvPicPr>
        <p:blipFill>
          <a:blip r:embed="rId5">
            <a:alphaModFix/>
          </a:blip>
          <a:stretch>
            <a:fillRect/>
          </a:stretch>
        </p:blipFill>
        <p:spPr>
          <a:xfrm>
            <a:off x="3738763" y="1585000"/>
            <a:ext cx="904486" cy="469901"/>
          </a:xfrm>
          <a:prstGeom prst="rect">
            <a:avLst/>
          </a:prstGeom>
          <a:noFill/>
          <a:ln>
            <a:noFill/>
          </a:ln>
        </p:spPr>
      </p:pic>
      <p:pic>
        <p:nvPicPr>
          <p:cNvPr id="299" name="Google Shape;299;p63"/>
          <p:cNvPicPr preferRelativeResize="0"/>
          <p:nvPr/>
        </p:nvPicPr>
        <p:blipFill>
          <a:blip r:embed="rId6">
            <a:alphaModFix/>
          </a:blip>
          <a:stretch>
            <a:fillRect/>
          </a:stretch>
        </p:blipFill>
        <p:spPr>
          <a:xfrm>
            <a:off x="880200" y="699600"/>
            <a:ext cx="730199" cy="730199"/>
          </a:xfrm>
          <a:prstGeom prst="rect">
            <a:avLst/>
          </a:prstGeom>
          <a:noFill/>
          <a:ln>
            <a:noFill/>
          </a:ln>
        </p:spPr>
      </p:pic>
      <p:pic>
        <p:nvPicPr>
          <p:cNvPr id="300" name="Google Shape;300;p63"/>
          <p:cNvPicPr preferRelativeResize="0"/>
          <p:nvPr/>
        </p:nvPicPr>
        <p:blipFill>
          <a:blip r:embed="rId7">
            <a:alphaModFix/>
          </a:blip>
          <a:stretch>
            <a:fillRect/>
          </a:stretch>
        </p:blipFill>
        <p:spPr>
          <a:xfrm>
            <a:off x="828575" y="1865950"/>
            <a:ext cx="730199" cy="730199"/>
          </a:xfrm>
          <a:prstGeom prst="rect">
            <a:avLst/>
          </a:prstGeom>
          <a:noFill/>
          <a:ln>
            <a:noFill/>
          </a:ln>
        </p:spPr>
      </p:pic>
      <p:pic>
        <p:nvPicPr>
          <p:cNvPr id="301" name="Google Shape;301;p63"/>
          <p:cNvPicPr preferRelativeResize="0"/>
          <p:nvPr/>
        </p:nvPicPr>
        <p:blipFill>
          <a:blip r:embed="rId8">
            <a:alphaModFix/>
          </a:blip>
          <a:stretch>
            <a:fillRect/>
          </a:stretch>
        </p:blipFill>
        <p:spPr>
          <a:xfrm>
            <a:off x="795775" y="2899432"/>
            <a:ext cx="730199" cy="730199"/>
          </a:xfrm>
          <a:prstGeom prst="rect">
            <a:avLst/>
          </a:prstGeom>
          <a:noFill/>
          <a:ln>
            <a:noFill/>
          </a:ln>
        </p:spPr>
      </p:pic>
      <p:pic>
        <p:nvPicPr>
          <p:cNvPr id="302" name="Google Shape;302;p63"/>
          <p:cNvPicPr preferRelativeResize="0"/>
          <p:nvPr/>
        </p:nvPicPr>
        <p:blipFill>
          <a:blip r:embed="rId9">
            <a:alphaModFix/>
          </a:blip>
          <a:stretch>
            <a:fillRect/>
          </a:stretch>
        </p:blipFill>
        <p:spPr>
          <a:xfrm>
            <a:off x="795781" y="3881100"/>
            <a:ext cx="899039" cy="730200"/>
          </a:xfrm>
          <a:prstGeom prst="rect">
            <a:avLst/>
          </a:prstGeom>
          <a:noFill/>
          <a:ln>
            <a:noFill/>
          </a:ln>
        </p:spPr>
      </p:pic>
      <p:pic>
        <p:nvPicPr>
          <p:cNvPr id="303" name="Google Shape;303;p63"/>
          <p:cNvPicPr preferRelativeResize="0"/>
          <p:nvPr/>
        </p:nvPicPr>
        <p:blipFill>
          <a:blip r:embed="rId10">
            <a:alphaModFix/>
          </a:blip>
          <a:stretch>
            <a:fillRect/>
          </a:stretch>
        </p:blipFill>
        <p:spPr>
          <a:xfrm>
            <a:off x="6127750" y="570000"/>
            <a:ext cx="2549190" cy="1484900"/>
          </a:xfrm>
          <a:prstGeom prst="rect">
            <a:avLst/>
          </a:prstGeom>
          <a:noFill/>
          <a:ln>
            <a:noFill/>
          </a:ln>
        </p:spPr>
      </p:pic>
      <p:cxnSp>
        <p:nvCxnSpPr>
          <p:cNvPr id="304" name="Google Shape;304;p63"/>
          <p:cNvCxnSpPr>
            <a:stCxn id="299" idx="3"/>
            <a:endCxn id="296" idx="1"/>
          </p:cNvCxnSpPr>
          <p:nvPr/>
        </p:nvCxnSpPr>
        <p:spPr>
          <a:xfrm>
            <a:off x="1610399" y="1064700"/>
            <a:ext cx="1987500" cy="158340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p63"/>
          <p:cNvCxnSpPr>
            <a:stCxn id="300" idx="3"/>
            <a:endCxn id="296" idx="1"/>
          </p:cNvCxnSpPr>
          <p:nvPr/>
        </p:nvCxnSpPr>
        <p:spPr>
          <a:xfrm>
            <a:off x="1558774" y="2231050"/>
            <a:ext cx="2039100" cy="4170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63"/>
          <p:cNvCxnSpPr>
            <a:stCxn id="301" idx="3"/>
            <a:endCxn id="296" idx="1"/>
          </p:cNvCxnSpPr>
          <p:nvPr/>
        </p:nvCxnSpPr>
        <p:spPr>
          <a:xfrm flipH="1" rot="10800000">
            <a:off x="1525974" y="2648032"/>
            <a:ext cx="2072100" cy="61650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63"/>
          <p:cNvCxnSpPr>
            <a:stCxn id="302" idx="3"/>
            <a:endCxn id="296" idx="1"/>
          </p:cNvCxnSpPr>
          <p:nvPr/>
        </p:nvCxnSpPr>
        <p:spPr>
          <a:xfrm flipH="1" rot="10800000">
            <a:off x="1694820" y="2647800"/>
            <a:ext cx="1903200" cy="1598400"/>
          </a:xfrm>
          <a:prstGeom prst="straightConnector1">
            <a:avLst/>
          </a:prstGeom>
          <a:noFill/>
          <a:ln cap="flat" cmpd="sng" w="9525">
            <a:solidFill>
              <a:schemeClr val="dk2"/>
            </a:solidFill>
            <a:prstDash val="solid"/>
            <a:round/>
            <a:headEnd len="med" w="med" type="none"/>
            <a:tailEnd len="med" w="med" type="triangle"/>
          </a:ln>
        </p:spPr>
      </p:cxnSp>
      <p:cxnSp>
        <p:nvCxnSpPr>
          <p:cNvPr id="308" name="Google Shape;308;p63"/>
          <p:cNvCxnSpPr>
            <a:stCxn id="296" idx="3"/>
            <a:endCxn id="303" idx="1"/>
          </p:cNvCxnSpPr>
          <p:nvPr/>
        </p:nvCxnSpPr>
        <p:spPr>
          <a:xfrm flipH="1" rot="10800000">
            <a:off x="4784062" y="1312350"/>
            <a:ext cx="1343700" cy="1335600"/>
          </a:xfrm>
          <a:prstGeom prst="straightConnector1">
            <a:avLst/>
          </a:prstGeom>
          <a:noFill/>
          <a:ln cap="flat" cmpd="sng" w="9525">
            <a:solidFill>
              <a:schemeClr val="dk2"/>
            </a:solidFill>
            <a:prstDash val="solid"/>
            <a:round/>
            <a:headEnd len="med" w="med" type="none"/>
            <a:tailEnd len="med" w="med" type="triangle"/>
          </a:ln>
        </p:spPr>
      </p:cxnSp>
      <p:pic>
        <p:nvPicPr>
          <p:cNvPr id="309" name="Google Shape;309;p63"/>
          <p:cNvPicPr preferRelativeResize="0"/>
          <p:nvPr/>
        </p:nvPicPr>
        <p:blipFill>
          <a:blip r:embed="rId3">
            <a:alphaModFix/>
          </a:blip>
          <a:stretch>
            <a:fillRect/>
          </a:stretch>
        </p:blipFill>
        <p:spPr>
          <a:xfrm>
            <a:off x="6974559" y="3917521"/>
            <a:ext cx="831450" cy="831450"/>
          </a:xfrm>
          <a:prstGeom prst="rect">
            <a:avLst/>
          </a:prstGeom>
          <a:noFill/>
          <a:ln>
            <a:noFill/>
          </a:ln>
        </p:spPr>
      </p:pic>
      <p:cxnSp>
        <p:nvCxnSpPr>
          <p:cNvPr id="310" name="Google Shape;310;p63"/>
          <p:cNvCxnSpPr>
            <a:stCxn id="296" idx="3"/>
            <a:endCxn id="309" idx="1"/>
          </p:cNvCxnSpPr>
          <p:nvPr/>
        </p:nvCxnSpPr>
        <p:spPr>
          <a:xfrm>
            <a:off x="4784062" y="2647950"/>
            <a:ext cx="2190600" cy="1685400"/>
          </a:xfrm>
          <a:prstGeom prst="straightConnector1">
            <a:avLst/>
          </a:prstGeom>
          <a:noFill/>
          <a:ln cap="flat" cmpd="sng" w="9525">
            <a:solidFill>
              <a:schemeClr val="dk2"/>
            </a:solidFill>
            <a:prstDash val="solid"/>
            <a:round/>
            <a:headEnd len="med" w="med" type="none"/>
            <a:tailEnd len="med" w="med" type="triangle"/>
          </a:ln>
        </p:spPr>
      </p:cxnSp>
      <p:pic>
        <p:nvPicPr>
          <p:cNvPr id="311" name="Google Shape;311;p63"/>
          <p:cNvPicPr preferRelativeResize="0"/>
          <p:nvPr/>
        </p:nvPicPr>
        <p:blipFill>
          <a:blip r:embed="rId11">
            <a:alphaModFix/>
          </a:blip>
          <a:stretch>
            <a:fillRect/>
          </a:stretch>
        </p:blipFill>
        <p:spPr>
          <a:xfrm>
            <a:off x="6432325" y="2209975"/>
            <a:ext cx="1915926" cy="1436950"/>
          </a:xfrm>
          <a:prstGeom prst="rect">
            <a:avLst/>
          </a:prstGeom>
          <a:noFill/>
          <a:ln>
            <a:noFill/>
          </a:ln>
        </p:spPr>
      </p:pic>
      <p:cxnSp>
        <p:nvCxnSpPr>
          <p:cNvPr id="312" name="Google Shape;312;p63"/>
          <p:cNvCxnSpPr>
            <a:stCxn id="296" idx="3"/>
            <a:endCxn id="311" idx="1"/>
          </p:cNvCxnSpPr>
          <p:nvPr/>
        </p:nvCxnSpPr>
        <p:spPr>
          <a:xfrm>
            <a:off x="4784062" y="2647950"/>
            <a:ext cx="1648200" cy="28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64"/>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18" name="Google Shape;318;p64"/>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 name="Google Shape;319;p64"/>
          <p:cNvSpPr txBox="1"/>
          <p:nvPr/>
        </p:nvSpPr>
        <p:spPr>
          <a:xfrm>
            <a:off x="1110050" y="959500"/>
            <a:ext cx="6924000" cy="3111000"/>
          </a:xfrm>
          <a:prstGeom prst="rect">
            <a:avLst/>
          </a:prstGeom>
          <a:noFill/>
          <a:ln>
            <a:noFill/>
          </a:ln>
        </p:spPr>
        <p:txBody>
          <a:bodyPr anchorCtr="0" anchor="ctr" bIns="68575" lIns="68575" spcFirstLastPara="1" rIns="68575" wrap="square" tIns="67500">
            <a:noAutofit/>
          </a:bodyPr>
          <a:lstStyle/>
          <a:p>
            <a:pPr indent="-323850" lvl="0" marL="457200" rtl="0" algn="l">
              <a:lnSpc>
                <a:spcPct val="200000"/>
              </a:lnSpc>
              <a:spcBef>
                <a:spcPts val="0"/>
              </a:spcBef>
              <a:spcAft>
                <a:spcPts val="0"/>
              </a:spcAft>
              <a:buClr>
                <a:srgbClr val="103452"/>
              </a:buClr>
              <a:buSzPts val="1500"/>
              <a:buChar char="●"/>
            </a:pPr>
            <a:r>
              <a:rPr b="1" lang="en-GB" sz="1500">
                <a:solidFill>
                  <a:srgbClr val="C4A542"/>
                </a:solidFill>
                <a:latin typeface="Montserrat"/>
                <a:ea typeface="Montserrat"/>
                <a:cs typeface="Montserrat"/>
                <a:sym typeface="Montserrat"/>
              </a:rPr>
              <a:t>File I/O</a:t>
            </a:r>
            <a:r>
              <a:rPr lang="en-GB" sz="1500">
                <a:solidFill>
                  <a:srgbClr val="103452"/>
                </a:solidFill>
                <a:latin typeface="Montserrat Light"/>
                <a:ea typeface="Montserrat Light"/>
                <a:cs typeface="Montserrat Light"/>
                <a:sym typeface="Montserrat Light"/>
              </a:rPr>
              <a:t> stands for </a:t>
            </a:r>
            <a:r>
              <a:rPr b="1" lang="en-GB" sz="1500">
                <a:solidFill>
                  <a:srgbClr val="C4A542"/>
                </a:solidFill>
                <a:latin typeface="Montserrat"/>
                <a:ea typeface="Montserrat"/>
                <a:cs typeface="Montserrat"/>
                <a:sym typeface="Montserrat"/>
              </a:rPr>
              <a:t>Input/Output</a:t>
            </a:r>
            <a:r>
              <a:rPr lang="en-GB" sz="1500">
                <a:solidFill>
                  <a:srgbClr val="103452"/>
                </a:solidFill>
                <a:latin typeface="Montserrat Light"/>
                <a:ea typeface="Montserrat Light"/>
                <a:cs typeface="Montserrat Light"/>
                <a:sym typeface="Montserrat Light"/>
              </a:rPr>
              <a:t> operations involving files.</a:t>
            </a:r>
            <a:endParaRPr sz="800">
              <a:solidFill>
                <a:srgbClr val="103452"/>
              </a:solidFill>
              <a:latin typeface="Montserrat Light"/>
              <a:ea typeface="Montserrat Light"/>
              <a:cs typeface="Montserrat Light"/>
              <a:sym typeface="Montserrat Light"/>
            </a:endParaRPr>
          </a:p>
          <a:p>
            <a:pPr indent="-323850" lvl="0" marL="457200" rtl="0" algn="l">
              <a:lnSpc>
                <a:spcPct val="200000"/>
              </a:lnSpc>
              <a:spcBef>
                <a:spcPts val="0"/>
              </a:spcBef>
              <a:spcAft>
                <a:spcPts val="0"/>
              </a:spcAft>
              <a:buClr>
                <a:srgbClr val="103452"/>
              </a:buClr>
              <a:buSzPts val="1500"/>
              <a:buChar char="●"/>
            </a:pPr>
            <a:r>
              <a:rPr lang="en-GB" sz="1500">
                <a:solidFill>
                  <a:srgbClr val="103452"/>
                </a:solidFill>
                <a:latin typeface="Montserrat Light"/>
                <a:ea typeface="Montserrat Light"/>
                <a:cs typeface="Montserrat Light"/>
                <a:sym typeface="Montserrat Light"/>
              </a:rPr>
              <a:t>It refers to the process of reading data from files (input) or writing data to files (output) using a computer program.</a:t>
            </a:r>
            <a:endParaRPr sz="900">
              <a:solidFill>
                <a:srgbClr val="103452"/>
              </a:solidFill>
              <a:latin typeface="Montserrat Light"/>
              <a:ea typeface="Montserrat Light"/>
              <a:cs typeface="Montserrat Light"/>
              <a:sym typeface="Montserrat Light"/>
            </a:endParaRPr>
          </a:p>
          <a:p>
            <a:pPr indent="-311150" lvl="1" marL="914400" rtl="0" algn="l">
              <a:lnSpc>
                <a:spcPct val="200000"/>
              </a:lnSpc>
              <a:spcBef>
                <a:spcPts val="0"/>
              </a:spcBef>
              <a:spcAft>
                <a:spcPts val="0"/>
              </a:spcAft>
              <a:buClr>
                <a:srgbClr val="103452"/>
              </a:buClr>
              <a:buSzPts val="1300"/>
              <a:buFont typeface="Montserrat Light"/>
              <a:buChar char="○"/>
            </a:pPr>
            <a:r>
              <a:rPr lang="en-GB" sz="1300">
                <a:solidFill>
                  <a:srgbClr val="103452"/>
                </a:solidFill>
                <a:latin typeface="Montserrat Light"/>
                <a:ea typeface="Montserrat Light"/>
                <a:cs typeface="Montserrat Light"/>
                <a:sym typeface="Montserrat Light"/>
              </a:rPr>
              <a:t>In simpler terms, file I/O is all about your program interacting with </a:t>
            </a:r>
            <a:r>
              <a:rPr lang="en-GB" sz="1300">
                <a:solidFill>
                  <a:srgbClr val="C4A542"/>
                </a:solidFill>
                <a:latin typeface="Montserrat Light"/>
                <a:ea typeface="Montserrat Light"/>
                <a:cs typeface="Montserrat Light"/>
                <a:sym typeface="Montserrat Light"/>
              </a:rPr>
              <a:t>files</a:t>
            </a:r>
            <a:r>
              <a:rPr lang="en-GB" sz="1300">
                <a:solidFill>
                  <a:srgbClr val="103452"/>
                </a:solidFill>
                <a:latin typeface="Montserrat Light"/>
                <a:ea typeface="Montserrat Light"/>
                <a:cs typeface="Montserrat Light"/>
                <a:sym typeface="Montserrat Light"/>
              </a:rPr>
              <a:t>: either taking in information from them or putting information into them. It's like the communication link between your program and the outside world of files</a:t>
            </a:r>
            <a:endParaRPr sz="1300">
              <a:solidFill>
                <a:srgbClr val="103452"/>
              </a:solidFill>
              <a:latin typeface="Montserrat Light"/>
              <a:ea typeface="Montserrat Light"/>
              <a:cs typeface="Montserrat Light"/>
              <a:sym typeface="Montserrat Light"/>
            </a:endParaRPr>
          </a:p>
        </p:txBody>
      </p:sp>
      <p:sp>
        <p:nvSpPr>
          <p:cNvPr id="320" name="Google Shape;320;p64"/>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What is File I/O ?</a:t>
            </a:r>
            <a:endParaRPr b="1" sz="1400">
              <a:solidFill>
                <a:srgbClr val="C4A54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5"/>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Understanding External Sources</a:t>
            </a:r>
            <a:endParaRPr b="1" sz="2300">
              <a:solidFill>
                <a:srgbClr val="C4A542"/>
              </a:solidFill>
              <a:latin typeface="Montserrat"/>
              <a:ea typeface="Montserrat"/>
              <a:cs typeface="Montserrat"/>
              <a:sym typeface="Montserrat"/>
            </a:endParaRPr>
          </a:p>
        </p:txBody>
      </p:sp>
      <p:sp>
        <p:nvSpPr>
          <p:cNvPr id="326" name="Google Shape;326;p65"/>
          <p:cNvSpPr/>
          <p:nvPr/>
        </p:nvSpPr>
        <p:spPr>
          <a:xfrm>
            <a:off x="309150" y="623400"/>
            <a:ext cx="8525700" cy="40377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27" name="Google Shape;327;p65"/>
          <p:cNvPicPr preferRelativeResize="0"/>
          <p:nvPr/>
        </p:nvPicPr>
        <p:blipFill>
          <a:blip r:embed="rId3">
            <a:alphaModFix/>
          </a:blip>
          <a:stretch>
            <a:fillRect/>
          </a:stretch>
        </p:blipFill>
        <p:spPr>
          <a:xfrm>
            <a:off x="944971" y="682425"/>
            <a:ext cx="1286126" cy="1180101"/>
          </a:xfrm>
          <a:prstGeom prst="rect">
            <a:avLst/>
          </a:prstGeom>
          <a:noFill/>
          <a:ln>
            <a:noFill/>
          </a:ln>
        </p:spPr>
      </p:pic>
      <p:pic>
        <p:nvPicPr>
          <p:cNvPr id="328" name="Google Shape;328;p65"/>
          <p:cNvPicPr preferRelativeResize="0"/>
          <p:nvPr/>
        </p:nvPicPr>
        <p:blipFill>
          <a:blip r:embed="rId4">
            <a:alphaModFix/>
          </a:blip>
          <a:stretch>
            <a:fillRect/>
          </a:stretch>
        </p:blipFill>
        <p:spPr>
          <a:xfrm>
            <a:off x="7005375" y="642450"/>
            <a:ext cx="1180101" cy="1180101"/>
          </a:xfrm>
          <a:prstGeom prst="rect">
            <a:avLst/>
          </a:prstGeom>
          <a:noFill/>
          <a:ln>
            <a:noFill/>
          </a:ln>
        </p:spPr>
      </p:pic>
      <p:sp>
        <p:nvSpPr>
          <p:cNvPr id="329" name="Google Shape;329;p65"/>
          <p:cNvSpPr txBox="1"/>
          <p:nvPr/>
        </p:nvSpPr>
        <p:spPr>
          <a:xfrm>
            <a:off x="414125" y="1902500"/>
            <a:ext cx="2347800" cy="2603400"/>
          </a:xfrm>
          <a:prstGeom prst="rect">
            <a:avLst/>
          </a:prstGeom>
          <a:noFill/>
          <a:ln cap="flat" cmpd="sng" w="9525">
            <a:solidFill>
              <a:srgbClr val="0563C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103452"/>
                </a:solidFill>
                <a:latin typeface="Montserrat"/>
                <a:ea typeface="Montserrat"/>
                <a:cs typeface="Montserrat"/>
                <a:sym typeface="Montserrat"/>
              </a:rPr>
              <a:t>They couldn’t play soccer because they couldn’t see the ball. They didn’t want to go inside and play a game because it was a beautiful springtime night and they liked being …[1]</a:t>
            </a:r>
            <a:endParaRPr sz="1600">
              <a:solidFill>
                <a:srgbClr val="103452"/>
              </a:solidFill>
              <a:latin typeface="Montserrat"/>
              <a:ea typeface="Montserrat"/>
              <a:cs typeface="Montserrat"/>
              <a:sym typeface="Montserrat"/>
            </a:endParaRPr>
          </a:p>
        </p:txBody>
      </p:sp>
      <p:sp>
        <p:nvSpPr>
          <p:cNvPr id="330" name="Google Shape;330;p65"/>
          <p:cNvSpPr txBox="1"/>
          <p:nvPr/>
        </p:nvSpPr>
        <p:spPr>
          <a:xfrm>
            <a:off x="3417825" y="1902500"/>
            <a:ext cx="2347800" cy="2603400"/>
          </a:xfrm>
          <a:prstGeom prst="rect">
            <a:avLst/>
          </a:prstGeom>
          <a:noFill/>
          <a:ln cap="flat" cmpd="sng" w="9525">
            <a:solidFill>
              <a:srgbClr val="0563C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563C1"/>
                </a:solidFill>
                <a:latin typeface="Montserrat"/>
                <a:ea typeface="Montserrat"/>
                <a:cs typeface="Montserrat"/>
                <a:sym typeface="Montserrat"/>
              </a:rPr>
              <a:t>id,</a:t>
            </a:r>
            <a:r>
              <a:rPr lang="en-GB" sz="1800">
                <a:solidFill>
                  <a:schemeClr val="accent1"/>
                </a:solidFill>
                <a:latin typeface="Montserrat"/>
                <a:ea typeface="Montserrat"/>
                <a:cs typeface="Montserrat"/>
                <a:sym typeface="Montserrat"/>
              </a:rPr>
              <a:t>name</a:t>
            </a:r>
            <a:r>
              <a:rPr lang="en-GB" sz="1800">
                <a:solidFill>
                  <a:schemeClr val="lt1"/>
                </a:solidFill>
                <a:latin typeface="Montserrat"/>
                <a:ea typeface="Montserrat"/>
                <a:cs typeface="Montserrat"/>
                <a:sym typeface="Montserrat"/>
              </a:rPr>
              <a:t>,</a:t>
            </a:r>
            <a:r>
              <a:rPr lang="en-GB" sz="1800">
                <a:solidFill>
                  <a:schemeClr val="accent6"/>
                </a:solidFill>
                <a:latin typeface="Montserrat"/>
                <a:ea typeface="Montserrat"/>
                <a:cs typeface="Montserrat"/>
                <a:sym typeface="Montserrat"/>
              </a:rPr>
              <a:t>price</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GB" sz="1800">
                <a:solidFill>
                  <a:srgbClr val="0563C1"/>
                </a:solidFill>
                <a:latin typeface="Montserrat"/>
                <a:ea typeface="Montserrat"/>
                <a:cs typeface="Montserrat"/>
                <a:sym typeface="Montserrat"/>
              </a:rPr>
              <a:t>1,</a:t>
            </a:r>
            <a:r>
              <a:rPr lang="en-GB" sz="1800">
                <a:solidFill>
                  <a:schemeClr val="accent1"/>
                </a:solidFill>
                <a:latin typeface="Montserrat"/>
                <a:ea typeface="Montserrat"/>
                <a:cs typeface="Montserrat"/>
                <a:sym typeface="Montserrat"/>
              </a:rPr>
              <a:t>Laptop</a:t>
            </a:r>
            <a:r>
              <a:rPr lang="en-GB" sz="1800">
                <a:solidFill>
                  <a:schemeClr val="lt1"/>
                </a:solidFill>
                <a:latin typeface="Montserrat"/>
                <a:ea typeface="Montserrat"/>
                <a:cs typeface="Montserrat"/>
                <a:sym typeface="Montserrat"/>
              </a:rPr>
              <a:t>,</a:t>
            </a:r>
            <a:r>
              <a:rPr lang="en-GB" sz="1800">
                <a:solidFill>
                  <a:schemeClr val="accent6"/>
                </a:solidFill>
                <a:latin typeface="Montserrat"/>
                <a:ea typeface="Montserrat"/>
                <a:cs typeface="Montserrat"/>
                <a:sym typeface="Montserrat"/>
              </a:rPr>
              <a:t>1200</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GB" sz="1800">
                <a:solidFill>
                  <a:srgbClr val="0563C1"/>
                </a:solidFill>
                <a:latin typeface="Montserrat"/>
                <a:ea typeface="Montserrat"/>
                <a:cs typeface="Montserrat"/>
                <a:sym typeface="Montserrat"/>
              </a:rPr>
              <a:t>2,</a:t>
            </a:r>
            <a:r>
              <a:rPr lang="en-GB" sz="1800">
                <a:solidFill>
                  <a:schemeClr val="accent1"/>
                </a:solidFill>
                <a:latin typeface="Montserrat"/>
                <a:ea typeface="Montserrat"/>
                <a:cs typeface="Montserrat"/>
                <a:sym typeface="Montserrat"/>
              </a:rPr>
              <a:t>Smartphone</a:t>
            </a:r>
            <a:r>
              <a:rPr lang="en-GB" sz="1800">
                <a:solidFill>
                  <a:schemeClr val="lt1"/>
                </a:solidFill>
                <a:latin typeface="Montserrat"/>
                <a:ea typeface="Montserrat"/>
                <a:cs typeface="Montserrat"/>
                <a:sym typeface="Montserrat"/>
              </a:rPr>
              <a:t>,</a:t>
            </a:r>
            <a:r>
              <a:rPr lang="en-GB" sz="1800">
                <a:solidFill>
                  <a:schemeClr val="accent6"/>
                </a:solidFill>
                <a:latin typeface="Montserrat"/>
                <a:ea typeface="Montserrat"/>
                <a:cs typeface="Montserrat"/>
                <a:sym typeface="Montserrat"/>
              </a:rPr>
              <a:t>800</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GB" sz="1800">
                <a:solidFill>
                  <a:srgbClr val="0563C1"/>
                </a:solidFill>
                <a:latin typeface="Montserrat"/>
                <a:ea typeface="Montserrat"/>
                <a:cs typeface="Montserrat"/>
                <a:sym typeface="Montserrat"/>
              </a:rPr>
              <a:t>3,</a:t>
            </a:r>
            <a:r>
              <a:rPr lang="en-GB" sz="1800">
                <a:solidFill>
                  <a:schemeClr val="accent1"/>
                </a:solidFill>
                <a:latin typeface="Montserrat"/>
                <a:ea typeface="Montserrat"/>
                <a:cs typeface="Montserrat"/>
                <a:sym typeface="Montserrat"/>
              </a:rPr>
              <a:t>Headphones</a:t>
            </a:r>
            <a:r>
              <a:rPr lang="en-GB" sz="1800">
                <a:solidFill>
                  <a:schemeClr val="lt1"/>
                </a:solidFill>
                <a:latin typeface="Montserrat"/>
                <a:ea typeface="Montserrat"/>
                <a:cs typeface="Montserrat"/>
                <a:sym typeface="Montserrat"/>
              </a:rPr>
              <a:t>,</a:t>
            </a:r>
            <a:r>
              <a:rPr lang="en-GB" sz="1800">
                <a:solidFill>
                  <a:schemeClr val="accent6"/>
                </a:solidFill>
                <a:latin typeface="Montserrat"/>
                <a:ea typeface="Montserrat"/>
                <a:cs typeface="Montserrat"/>
                <a:sym typeface="Montserrat"/>
              </a:rPr>
              <a:t>200</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GB" sz="1800">
                <a:solidFill>
                  <a:srgbClr val="0563C1"/>
                </a:solidFill>
                <a:latin typeface="Montserrat"/>
                <a:ea typeface="Montserrat"/>
                <a:cs typeface="Montserrat"/>
                <a:sym typeface="Montserrat"/>
              </a:rPr>
              <a:t>4,</a:t>
            </a:r>
            <a:r>
              <a:rPr lang="en-GB" sz="1800">
                <a:solidFill>
                  <a:schemeClr val="accent1"/>
                </a:solidFill>
                <a:latin typeface="Montserrat"/>
                <a:ea typeface="Montserrat"/>
                <a:cs typeface="Montserrat"/>
                <a:sym typeface="Montserrat"/>
              </a:rPr>
              <a:t>Mouse</a:t>
            </a:r>
            <a:r>
              <a:rPr lang="en-GB" sz="1800">
                <a:solidFill>
                  <a:schemeClr val="lt1"/>
                </a:solidFill>
                <a:latin typeface="Montserrat"/>
                <a:ea typeface="Montserrat"/>
                <a:cs typeface="Montserrat"/>
                <a:sym typeface="Montserrat"/>
              </a:rPr>
              <a:t>,</a:t>
            </a:r>
            <a:r>
              <a:rPr lang="en-GB" sz="1800">
                <a:solidFill>
                  <a:schemeClr val="accent6"/>
                </a:solidFill>
                <a:latin typeface="Montserrat"/>
                <a:ea typeface="Montserrat"/>
                <a:cs typeface="Montserrat"/>
                <a:sym typeface="Montserrat"/>
              </a:rPr>
              <a:t>50</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GB" sz="1800">
                <a:solidFill>
                  <a:srgbClr val="0563C1"/>
                </a:solidFill>
                <a:latin typeface="Montserrat"/>
                <a:ea typeface="Montserrat"/>
                <a:cs typeface="Montserrat"/>
                <a:sym typeface="Montserrat"/>
              </a:rPr>
              <a:t>5,</a:t>
            </a:r>
            <a:r>
              <a:rPr lang="en-GB" sz="1800">
                <a:solidFill>
                  <a:schemeClr val="accent1"/>
                </a:solidFill>
                <a:latin typeface="Montserrat"/>
                <a:ea typeface="Montserrat"/>
                <a:cs typeface="Montserrat"/>
                <a:sym typeface="Montserrat"/>
              </a:rPr>
              <a:t>Monitor</a:t>
            </a:r>
            <a:r>
              <a:rPr lang="en-GB" sz="1800">
                <a:solidFill>
                  <a:schemeClr val="lt1"/>
                </a:solidFill>
                <a:latin typeface="Montserrat"/>
                <a:ea typeface="Montserrat"/>
                <a:cs typeface="Montserrat"/>
                <a:sym typeface="Montserrat"/>
              </a:rPr>
              <a:t>, </a:t>
            </a:r>
            <a:r>
              <a:rPr lang="en-GB" sz="1800">
                <a:solidFill>
                  <a:schemeClr val="accent6"/>
                </a:solidFill>
                <a:latin typeface="Montserrat"/>
                <a:ea typeface="Montserrat"/>
                <a:cs typeface="Montserrat"/>
                <a:sym typeface="Montserrat"/>
              </a:rPr>
              <a:t>1000</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GB" sz="1800">
                <a:solidFill>
                  <a:srgbClr val="0563C1"/>
                </a:solidFill>
                <a:latin typeface="Montserrat"/>
                <a:ea typeface="Montserrat"/>
                <a:cs typeface="Montserrat"/>
                <a:sym typeface="Montserrat"/>
              </a:rPr>
              <a:t>6,</a:t>
            </a:r>
            <a:r>
              <a:rPr lang="en-GB" sz="1800">
                <a:solidFill>
                  <a:schemeClr val="accent1"/>
                </a:solidFill>
                <a:latin typeface="Montserrat"/>
                <a:ea typeface="Montserrat"/>
                <a:cs typeface="Montserrat"/>
                <a:sym typeface="Montserrat"/>
              </a:rPr>
              <a:t>Desk</a:t>
            </a:r>
            <a:r>
              <a:rPr lang="en-GB" sz="1800">
                <a:solidFill>
                  <a:schemeClr val="lt1"/>
                </a:solidFill>
                <a:latin typeface="Montserrat"/>
                <a:ea typeface="Montserrat"/>
                <a:cs typeface="Montserrat"/>
                <a:sym typeface="Montserrat"/>
              </a:rPr>
              <a:t>,</a:t>
            </a:r>
            <a:r>
              <a:rPr lang="en-GB" sz="1800">
                <a:solidFill>
                  <a:schemeClr val="accent6"/>
                </a:solidFill>
                <a:latin typeface="Montserrat"/>
                <a:ea typeface="Montserrat"/>
                <a:cs typeface="Montserrat"/>
                <a:sym typeface="Montserrat"/>
              </a:rPr>
              <a:t>600</a:t>
            </a:r>
            <a:endParaRPr sz="1800">
              <a:solidFill>
                <a:schemeClr val="accent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800">
                <a:solidFill>
                  <a:srgbClr val="0563C1"/>
                </a:solidFill>
                <a:latin typeface="Montserrat"/>
                <a:ea typeface="Montserrat"/>
                <a:cs typeface="Montserrat"/>
                <a:sym typeface="Montserrat"/>
              </a:rPr>
              <a:t>7,</a:t>
            </a:r>
            <a:r>
              <a:rPr lang="en-GB" sz="1800">
                <a:solidFill>
                  <a:schemeClr val="accent1"/>
                </a:solidFill>
                <a:latin typeface="Montserrat"/>
                <a:ea typeface="Montserrat"/>
                <a:cs typeface="Montserrat"/>
                <a:sym typeface="Montserrat"/>
              </a:rPr>
              <a:t>Speakers</a:t>
            </a:r>
            <a:r>
              <a:rPr lang="en-GB" sz="1800">
                <a:solidFill>
                  <a:schemeClr val="lt1"/>
                </a:solidFill>
                <a:latin typeface="Montserrat"/>
                <a:ea typeface="Montserrat"/>
                <a:cs typeface="Montserrat"/>
                <a:sym typeface="Montserrat"/>
              </a:rPr>
              <a:t>,</a:t>
            </a:r>
            <a:r>
              <a:rPr lang="en-GB" sz="1800">
                <a:solidFill>
                  <a:schemeClr val="accent6"/>
                </a:solidFill>
                <a:latin typeface="Montserrat"/>
                <a:ea typeface="Montserrat"/>
                <a:cs typeface="Montserrat"/>
                <a:sym typeface="Montserrat"/>
              </a:rPr>
              <a:t>400</a:t>
            </a:r>
            <a:endParaRPr sz="1800">
              <a:solidFill>
                <a:schemeClr val="accent6"/>
              </a:solidFill>
              <a:latin typeface="Montserrat"/>
              <a:ea typeface="Montserrat"/>
              <a:cs typeface="Montserrat"/>
              <a:sym typeface="Montserrat"/>
            </a:endParaRPr>
          </a:p>
        </p:txBody>
      </p:sp>
      <p:sp>
        <p:nvSpPr>
          <p:cNvPr id="331" name="Google Shape;331;p65"/>
          <p:cNvSpPr txBox="1"/>
          <p:nvPr/>
        </p:nvSpPr>
        <p:spPr>
          <a:xfrm>
            <a:off x="6421525" y="1902500"/>
            <a:ext cx="2347800" cy="2603400"/>
          </a:xfrm>
          <a:prstGeom prst="rect">
            <a:avLst/>
          </a:prstGeom>
          <a:noFill/>
          <a:ln cap="flat" cmpd="sng" w="9525">
            <a:solidFill>
              <a:srgbClr val="0563C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563C1"/>
                </a:solidFill>
                <a:latin typeface="Montserrat"/>
                <a:ea typeface="Montserrat"/>
                <a:cs typeface="Montserrat"/>
                <a:sym typeface="Montserrat"/>
              </a:rPr>
              <a:t>{</a:t>
            </a:r>
            <a:endParaRPr sz="1800">
              <a:solidFill>
                <a:srgbClr val="0563C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    </a:t>
            </a:r>
            <a:r>
              <a:rPr lang="en-GB" sz="1800">
                <a:solidFill>
                  <a:srgbClr val="EA883C"/>
                </a:solidFill>
                <a:latin typeface="Montserrat"/>
                <a:ea typeface="Montserrat"/>
                <a:cs typeface="Montserrat"/>
                <a:sym typeface="Montserrat"/>
              </a:rPr>
              <a:t>"track_id"</a:t>
            </a:r>
            <a:r>
              <a:rPr lang="en-GB" sz="1800">
                <a:solidFill>
                  <a:srgbClr val="0563C1"/>
                </a:solidFill>
                <a:latin typeface="Montserrat"/>
                <a:ea typeface="Montserrat"/>
                <a:cs typeface="Montserrat"/>
                <a:sym typeface="Montserrat"/>
              </a:rPr>
              <a:t>: </a:t>
            </a:r>
            <a:r>
              <a:rPr lang="en-GB" sz="1800">
                <a:solidFill>
                  <a:srgbClr val="75B587"/>
                </a:solidFill>
                <a:latin typeface="Montserrat"/>
                <a:ea typeface="Montserrat"/>
                <a:cs typeface="Montserrat"/>
                <a:sym typeface="Montserrat"/>
              </a:rPr>
              <a:t>"3"</a:t>
            </a:r>
            <a:r>
              <a:rPr lang="en-GB" sz="1800">
                <a:solidFill>
                  <a:schemeClr val="lt1"/>
                </a:solidFill>
                <a:latin typeface="Montserrat"/>
                <a:ea typeface="Montserrat"/>
                <a:cs typeface="Montserrat"/>
                <a:sym typeface="Montserrat"/>
              </a:rPr>
              <a:t>,</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    </a:t>
            </a:r>
            <a:r>
              <a:rPr lang="en-GB" sz="1800">
                <a:solidFill>
                  <a:srgbClr val="EA883C"/>
                </a:solidFill>
                <a:latin typeface="Montserrat"/>
                <a:ea typeface="Montserrat"/>
                <a:cs typeface="Montserrat"/>
                <a:sym typeface="Montserrat"/>
              </a:rPr>
              <a:t>"name"</a:t>
            </a:r>
            <a:r>
              <a:rPr lang="en-GB" sz="1800">
                <a:solidFill>
                  <a:srgbClr val="0563C1"/>
                </a:solidFill>
                <a:latin typeface="Montserrat"/>
                <a:ea typeface="Montserrat"/>
                <a:cs typeface="Montserrat"/>
                <a:sym typeface="Montserrat"/>
              </a:rPr>
              <a:t>: </a:t>
            </a:r>
            <a:r>
              <a:rPr lang="en-GB" sz="1800">
                <a:solidFill>
                  <a:srgbClr val="75B587"/>
                </a:solidFill>
                <a:latin typeface="Montserrat"/>
                <a:ea typeface="Montserrat"/>
                <a:cs typeface="Montserrat"/>
                <a:sym typeface="Montserrat"/>
              </a:rPr>
              <a:t>"Inde"</a:t>
            </a:r>
            <a:r>
              <a:rPr lang="en-GB" sz="1800">
                <a:solidFill>
                  <a:schemeClr val="lt1"/>
                </a:solidFill>
                <a:latin typeface="Montserrat"/>
                <a:ea typeface="Montserrat"/>
                <a:cs typeface="Montserrat"/>
                <a:sym typeface="Montserrat"/>
              </a:rPr>
              <a:t>,</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    </a:t>
            </a:r>
            <a:r>
              <a:rPr lang="en-GB" sz="1800">
                <a:solidFill>
                  <a:srgbClr val="EA883C"/>
                </a:solidFill>
                <a:latin typeface="Montserrat"/>
                <a:ea typeface="Montserrat"/>
                <a:cs typeface="Montserrat"/>
                <a:sym typeface="Montserrat"/>
              </a:rPr>
              <a:t>"artist"</a:t>
            </a:r>
            <a:r>
              <a:rPr lang="en-GB" sz="1800">
                <a:solidFill>
                  <a:srgbClr val="0563C1"/>
                </a:solidFill>
                <a:latin typeface="Montserrat"/>
                <a:ea typeface="Montserrat"/>
                <a:cs typeface="Montserrat"/>
                <a:sym typeface="Montserrat"/>
              </a:rPr>
              <a:t>: </a:t>
            </a:r>
            <a:r>
              <a:rPr lang="en-GB" sz="1800">
                <a:solidFill>
                  <a:srgbClr val="75B587"/>
                </a:solidFill>
                <a:latin typeface="Montserrat"/>
                <a:ea typeface="Montserrat"/>
                <a:cs typeface="Montserrat"/>
                <a:sym typeface="Montserrat"/>
              </a:rPr>
              <a:t>"Bucie"</a:t>
            </a:r>
            <a:r>
              <a:rPr lang="en-GB" sz="1800">
                <a:solidFill>
                  <a:schemeClr val="lt1"/>
                </a:solidFill>
                <a:latin typeface="Montserrat"/>
                <a:ea typeface="Montserrat"/>
                <a:cs typeface="Montserrat"/>
                <a:sym typeface="Montserrat"/>
              </a:rPr>
              <a:t>,</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    </a:t>
            </a:r>
            <a:r>
              <a:rPr lang="en-GB" sz="1800">
                <a:solidFill>
                  <a:srgbClr val="EA883C"/>
                </a:solidFill>
                <a:latin typeface="Montserrat"/>
                <a:ea typeface="Montserrat"/>
                <a:cs typeface="Montserrat"/>
                <a:sym typeface="Montserrat"/>
              </a:rPr>
              <a:t>"album"</a:t>
            </a:r>
            <a:r>
              <a:rPr lang="en-GB" sz="1800">
                <a:solidFill>
                  <a:srgbClr val="0563C1"/>
                </a:solidFill>
                <a:latin typeface="Montserrat"/>
                <a:ea typeface="Montserrat"/>
                <a:cs typeface="Montserrat"/>
                <a:sym typeface="Montserrat"/>
              </a:rPr>
              <a:t>: </a:t>
            </a:r>
            <a:r>
              <a:rPr lang="en-GB" sz="1800">
                <a:solidFill>
                  <a:srgbClr val="75B587"/>
                </a:solidFill>
                <a:latin typeface="Montserrat"/>
                <a:ea typeface="Montserrat"/>
                <a:cs typeface="Montserrat"/>
                <a:sym typeface="Montserrat"/>
              </a:rPr>
              <a:t>"Inde"</a:t>
            </a:r>
            <a:r>
              <a:rPr lang="en-GB" sz="1800">
                <a:solidFill>
                  <a:schemeClr val="lt1"/>
                </a:solidFill>
                <a:latin typeface="Montserrat"/>
                <a:ea typeface="Montserrat"/>
                <a:cs typeface="Montserrat"/>
                <a:sym typeface="Montserrat"/>
              </a:rPr>
              <a:t>,</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    </a:t>
            </a:r>
            <a:r>
              <a:rPr lang="en-GB" sz="1800">
                <a:solidFill>
                  <a:srgbClr val="EA883C"/>
                </a:solidFill>
                <a:latin typeface="Montserrat"/>
                <a:ea typeface="Montserrat"/>
                <a:cs typeface="Montserrat"/>
                <a:sym typeface="Montserrat"/>
              </a:rPr>
              <a:t>"duration_ms"</a:t>
            </a:r>
            <a:r>
              <a:rPr lang="en-GB" sz="1800">
                <a:solidFill>
                  <a:srgbClr val="0563C1"/>
                </a:solidFill>
                <a:latin typeface="Montserrat"/>
                <a:ea typeface="Montserrat"/>
                <a:cs typeface="Montserrat"/>
                <a:sym typeface="Montserrat"/>
              </a:rPr>
              <a:t>: </a:t>
            </a:r>
            <a:r>
              <a:rPr lang="en-GB" sz="1800">
                <a:solidFill>
                  <a:srgbClr val="EA883C"/>
                </a:solidFill>
                <a:latin typeface="Montserrat"/>
                <a:ea typeface="Montserrat"/>
                <a:cs typeface="Montserrat"/>
                <a:sym typeface="Montserrat"/>
              </a:rPr>
              <a:t>373000</a:t>
            </a:r>
            <a:r>
              <a:rPr lang="en-GB" sz="1800">
                <a:solidFill>
                  <a:schemeClr val="lt1"/>
                </a:solidFill>
                <a:latin typeface="Montserrat"/>
                <a:ea typeface="Montserrat"/>
                <a:cs typeface="Montserrat"/>
                <a:sym typeface="Montserrat"/>
              </a:rPr>
              <a:t>,</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    </a:t>
            </a:r>
            <a:r>
              <a:rPr lang="en-GB" sz="1800">
                <a:solidFill>
                  <a:srgbClr val="EA883C"/>
                </a:solidFill>
                <a:latin typeface="Montserrat"/>
                <a:ea typeface="Montserrat"/>
                <a:cs typeface="Montserrat"/>
                <a:sym typeface="Montserrat"/>
              </a:rPr>
              <a:t>"popularity"</a:t>
            </a:r>
            <a:r>
              <a:rPr lang="en-GB" sz="1800">
                <a:solidFill>
                  <a:srgbClr val="0563C1"/>
                </a:solidFill>
                <a:latin typeface="Montserrat"/>
                <a:ea typeface="Montserrat"/>
                <a:cs typeface="Montserrat"/>
                <a:sym typeface="Montserrat"/>
              </a:rPr>
              <a:t>: </a:t>
            </a:r>
            <a:r>
              <a:rPr lang="en-GB" sz="1800">
                <a:solidFill>
                  <a:srgbClr val="EA883C"/>
                </a:solidFill>
                <a:latin typeface="Montserrat"/>
                <a:ea typeface="Montserrat"/>
                <a:cs typeface="Montserrat"/>
                <a:sym typeface="Montserrat"/>
              </a:rPr>
              <a:t>3</a:t>
            </a:r>
            <a:endParaRPr sz="1800">
              <a:solidFill>
                <a:srgbClr val="EA883C"/>
              </a:solidFill>
              <a:latin typeface="Montserrat"/>
              <a:ea typeface="Montserrat"/>
              <a:cs typeface="Montserrat"/>
              <a:sym typeface="Montserrat"/>
            </a:endParaRPr>
          </a:p>
          <a:p>
            <a:pPr indent="0" lvl="0" marL="0" rtl="0" algn="l">
              <a:spcBef>
                <a:spcPts val="0"/>
              </a:spcBef>
              <a:spcAft>
                <a:spcPts val="0"/>
              </a:spcAft>
              <a:buNone/>
            </a:pPr>
            <a:r>
              <a:rPr lang="en-GB" sz="1800">
                <a:solidFill>
                  <a:srgbClr val="0563C1"/>
                </a:solidFill>
                <a:latin typeface="Montserrat"/>
                <a:ea typeface="Montserrat"/>
                <a:cs typeface="Montserrat"/>
                <a:sym typeface="Montserrat"/>
              </a:rPr>
              <a:t>}</a:t>
            </a:r>
            <a:endParaRPr sz="1800">
              <a:solidFill>
                <a:srgbClr val="0563C1"/>
              </a:solidFill>
              <a:latin typeface="Montserrat"/>
              <a:ea typeface="Montserrat"/>
              <a:cs typeface="Montserrat"/>
              <a:sym typeface="Montserrat"/>
            </a:endParaRPr>
          </a:p>
        </p:txBody>
      </p:sp>
      <p:pic>
        <p:nvPicPr>
          <p:cNvPr id="332" name="Google Shape;332;p65"/>
          <p:cNvPicPr preferRelativeResize="0"/>
          <p:nvPr/>
        </p:nvPicPr>
        <p:blipFill>
          <a:blip r:embed="rId5">
            <a:alphaModFix/>
          </a:blip>
          <a:stretch>
            <a:fillRect/>
          </a:stretch>
        </p:blipFill>
        <p:spPr>
          <a:xfrm>
            <a:off x="3948667" y="642448"/>
            <a:ext cx="1286126" cy="1180104"/>
          </a:xfrm>
          <a:prstGeom prst="rect">
            <a:avLst/>
          </a:prstGeom>
          <a:noFill/>
          <a:ln>
            <a:noFill/>
          </a:ln>
        </p:spPr>
      </p:pic>
      <p:sp>
        <p:nvSpPr>
          <p:cNvPr id="333" name="Google Shape;333;p65"/>
          <p:cNvSpPr txBox="1"/>
          <p:nvPr/>
        </p:nvSpPr>
        <p:spPr>
          <a:xfrm>
            <a:off x="2817175" y="4844700"/>
            <a:ext cx="62106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a:ea typeface="Montserrat"/>
                <a:cs typeface="Montserrat"/>
                <a:sym typeface="Montserrat"/>
              </a:rPr>
              <a:t>[1] HIDE AND SEEK | Free Children's book from Monkey Pen</a:t>
            </a:r>
            <a:endParaRPr sz="16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66"/>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39" name="Google Shape;339;p66"/>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0" name="Google Shape;340;p66"/>
          <p:cNvSpPr txBox="1"/>
          <p:nvPr/>
        </p:nvSpPr>
        <p:spPr>
          <a:xfrm>
            <a:off x="1110050" y="959500"/>
            <a:ext cx="6924000" cy="3138000"/>
          </a:xfrm>
          <a:prstGeom prst="rect">
            <a:avLst/>
          </a:prstGeom>
          <a:noFill/>
          <a:ln>
            <a:noFill/>
          </a:ln>
        </p:spPr>
        <p:txBody>
          <a:bodyPr anchorCtr="0" anchor="ctr" bIns="68575" lIns="68575" spcFirstLastPara="1" rIns="68575" wrap="square" tIns="67500">
            <a:noAutofit/>
          </a:bodyPr>
          <a:lstStyle/>
          <a:p>
            <a:pPr indent="-311150" lvl="0" marL="457200" rtl="0" algn="l">
              <a:lnSpc>
                <a:spcPct val="150000"/>
              </a:lnSpc>
              <a:spcBef>
                <a:spcPts val="0"/>
              </a:spcBef>
              <a:spcAft>
                <a:spcPts val="0"/>
              </a:spcAft>
              <a:buClr>
                <a:srgbClr val="103452"/>
              </a:buClr>
              <a:buSzPts val="1300"/>
              <a:buChar char="●"/>
            </a:pPr>
            <a:r>
              <a:rPr b="1" lang="en-GB" sz="1300">
                <a:solidFill>
                  <a:srgbClr val="C4A542"/>
                </a:solidFill>
                <a:latin typeface="Montserrat"/>
                <a:ea typeface="Montserrat"/>
                <a:cs typeface="Montserrat"/>
                <a:sym typeface="Montserrat"/>
              </a:rPr>
              <a:t>File modes</a:t>
            </a:r>
            <a:r>
              <a:rPr lang="en-GB" sz="1300">
                <a:solidFill>
                  <a:srgbClr val="103452"/>
                </a:solidFill>
                <a:latin typeface="Montserrat Light"/>
                <a:ea typeface="Montserrat Light"/>
                <a:cs typeface="Montserrat Light"/>
                <a:sym typeface="Montserrat Light"/>
              </a:rPr>
              <a:t> in Python are specifications used when opening a file to indicate the intended operation that will be performed on the file. These modes determine whether the file will be opened for reading, writing, appending, or for a combination of reading and writing</a:t>
            </a:r>
            <a:endParaRPr sz="1300">
              <a:solidFill>
                <a:srgbClr val="103452"/>
              </a:solidFill>
              <a:latin typeface="Montserrat Light"/>
              <a:ea typeface="Montserrat Light"/>
              <a:cs typeface="Montserrat Light"/>
              <a:sym typeface="Montserrat Light"/>
            </a:endParaRPr>
          </a:p>
          <a:p>
            <a:pPr indent="-311150" lvl="0" marL="457200" rtl="0" algn="l">
              <a:lnSpc>
                <a:spcPct val="150000"/>
              </a:lnSpc>
              <a:spcBef>
                <a:spcPts val="0"/>
              </a:spcBef>
              <a:spcAft>
                <a:spcPts val="0"/>
              </a:spcAft>
              <a:buClr>
                <a:srgbClr val="103452"/>
              </a:buClr>
              <a:buSzPts val="1300"/>
              <a:buChar char="●"/>
            </a:pPr>
            <a:r>
              <a:rPr b="1" lang="en-GB" sz="1300">
                <a:solidFill>
                  <a:srgbClr val="C4A542"/>
                </a:solidFill>
                <a:latin typeface="Montserrat"/>
                <a:ea typeface="Montserrat"/>
                <a:cs typeface="Montserrat"/>
                <a:sym typeface="Montserrat"/>
              </a:rPr>
              <a:t>File handling</a:t>
            </a:r>
            <a:r>
              <a:rPr lang="en-GB" sz="1300">
                <a:solidFill>
                  <a:srgbClr val="103452"/>
                </a:solidFill>
                <a:latin typeface="Montserrat Light"/>
                <a:ea typeface="Montserrat Light"/>
                <a:cs typeface="Montserrat Light"/>
                <a:sym typeface="Montserrat Light"/>
              </a:rPr>
              <a:t> in Python refers to the process of working with files on your computer's storage. It allows you to read from, write to, and manipulate files. Python provides built-in functions and methods for performing various file operations.</a:t>
            </a:r>
            <a:endParaRPr sz="1300">
              <a:solidFill>
                <a:srgbClr val="103452"/>
              </a:solidFill>
              <a:latin typeface="Montserrat Light"/>
              <a:ea typeface="Montserrat Light"/>
              <a:cs typeface="Montserrat Light"/>
              <a:sym typeface="Montserrat Light"/>
            </a:endParaRPr>
          </a:p>
        </p:txBody>
      </p:sp>
      <p:sp>
        <p:nvSpPr>
          <p:cNvPr id="341" name="Google Shape;341;p66"/>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File Manipulations</a:t>
            </a:r>
            <a:endParaRPr b="1" sz="2300">
              <a:solidFill>
                <a:srgbClr val="C4A54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7"/>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47" name="Google Shape;347;p67"/>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 name="Google Shape;348;p67"/>
          <p:cNvSpPr txBox="1"/>
          <p:nvPr/>
        </p:nvSpPr>
        <p:spPr>
          <a:xfrm>
            <a:off x="1110050" y="959500"/>
            <a:ext cx="6924000" cy="3138000"/>
          </a:xfrm>
          <a:prstGeom prst="rect">
            <a:avLst/>
          </a:prstGeom>
          <a:noFill/>
          <a:ln>
            <a:noFill/>
          </a:ln>
        </p:spPr>
        <p:txBody>
          <a:bodyPr anchorCtr="0" anchor="ctr" bIns="68575" lIns="68575" spcFirstLastPara="1" rIns="68575" wrap="square" tIns="67500">
            <a:noAutofit/>
          </a:bodyPr>
          <a:lstStyle/>
          <a:p>
            <a:pPr indent="-323850" lvl="0" marL="457200" rtl="0" algn="l">
              <a:lnSpc>
                <a:spcPct val="200000"/>
              </a:lnSpc>
              <a:spcBef>
                <a:spcPts val="0"/>
              </a:spcBef>
              <a:spcAft>
                <a:spcPts val="0"/>
              </a:spcAft>
              <a:buClr>
                <a:srgbClr val="103452"/>
              </a:buClr>
              <a:buSzPts val="1500"/>
              <a:buChar char="●"/>
            </a:pPr>
            <a:r>
              <a:rPr lang="en-GB" sz="1500">
                <a:solidFill>
                  <a:srgbClr val="103452"/>
                </a:solidFill>
                <a:latin typeface="Montserrat Light"/>
                <a:ea typeface="Montserrat Light"/>
                <a:cs typeface="Montserrat Light"/>
                <a:sym typeface="Montserrat Light"/>
              </a:rPr>
              <a:t>In Python, file </a:t>
            </a:r>
            <a:r>
              <a:rPr b="1" lang="en-GB" sz="1500">
                <a:solidFill>
                  <a:srgbClr val="C4A542"/>
                </a:solidFill>
                <a:latin typeface="Montserrat"/>
                <a:ea typeface="Montserrat"/>
                <a:cs typeface="Montserrat"/>
                <a:sym typeface="Montserrat"/>
              </a:rPr>
              <a:t>I/O operations</a:t>
            </a:r>
            <a:r>
              <a:rPr lang="en-GB" sz="1500">
                <a:solidFill>
                  <a:srgbClr val="103452"/>
                </a:solidFill>
                <a:latin typeface="Montserrat Light"/>
                <a:ea typeface="Montserrat Light"/>
                <a:cs typeface="Montserrat Light"/>
                <a:sym typeface="Montserrat Light"/>
              </a:rPr>
              <a:t> are performed using the open() function and various methods associated with file objects. </a:t>
            </a:r>
            <a:endParaRPr sz="1100">
              <a:solidFill>
                <a:srgbClr val="103452"/>
              </a:solidFill>
              <a:latin typeface="Montserrat Light"/>
              <a:ea typeface="Montserrat Light"/>
              <a:cs typeface="Montserrat Light"/>
              <a:sym typeface="Montserrat Light"/>
            </a:endParaRPr>
          </a:p>
          <a:p>
            <a:pPr indent="-323850" lvl="0" marL="457200" rtl="0" algn="l">
              <a:lnSpc>
                <a:spcPct val="200000"/>
              </a:lnSpc>
              <a:spcBef>
                <a:spcPts val="0"/>
              </a:spcBef>
              <a:spcAft>
                <a:spcPts val="0"/>
              </a:spcAft>
              <a:buClr>
                <a:srgbClr val="103452"/>
              </a:buClr>
              <a:buSzPts val="1500"/>
              <a:buChar char="●"/>
            </a:pPr>
            <a:r>
              <a:rPr b="1" lang="en-GB" sz="1500">
                <a:solidFill>
                  <a:srgbClr val="C4A542"/>
                </a:solidFill>
                <a:latin typeface="Montserrat"/>
                <a:ea typeface="Montserrat"/>
                <a:cs typeface="Montserrat"/>
                <a:sym typeface="Montserrat"/>
              </a:rPr>
              <a:t>Opening Files:</a:t>
            </a:r>
            <a:r>
              <a:rPr lang="en-GB" sz="1500">
                <a:solidFill>
                  <a:srgbClr val="103452"/>
                </a:solidFill>
                <a:latin typeface="Montserrat Light"/>
                <a:ea typeface="Montserrat Light"/>
                <a:cs typeface="Montserrat Light"/>
                <a:sym typeface="Montserrat Light"/>
              </a:rPr>
              <a:t> The </a:t>
            </a:r>
            <a:r>
              <a:rPr b="1" lang="en-GB" sz="1500">
                <a:solidFill>
                  <a:srgbClr val="C4A542"/>
                </a:solidFill>
                <a:latin typeface="Montserrat"/>
                <a:ea typeface="Montserrat"/>
                <a:cs typeface="Montserrat"/>
                <a:sym typeface="Montserrat"/>
              </a:rPr>
              <a:t>open()</a:t>
            </a:r>
            <a:r>
              <a:rPr lang="en-GB" sz="1500">
                <a:solidFill>
                  <a:srgbClr val="103452"/>
                </a:solidFill>
                <a:latin typeface="Montserrat Light"/>
                <a:ea typeface="Montserrat Light"/>
                <a:cs typeface="Montserrat Light"/>
                <a:sym typeface="Montserrat Light"/>
              </a:rPr>
              <a:t> function is used to open a file and returns a file object. You specify the file name/path and the mode in which you want to open the file ('r' for reading, 'w' for writing, 'a' for appending, etc.).</a:t>
            </a:r>
            <a:endParaRPr sz="1500">
              <a:solidFill>
                <a:srgbClr val="103452"/>
              </a:solidFill>
              <a:latin typeface="Montserrat Light"/>
              <a:ea typeface="Montserrat Light"/>
              <a:cs typeface="Montserrat Light"/>
              <a:sym typeface="Montserrat Light"/>
            </a:endParaRPr>
          </a:p>
        </p:txBody>
      </p:sp>
      <p:sp>
        <p:nvSpPr>
          <p:cNvPr id="349" name="Google Shape;349;p67"/>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File Handling</a:t>
            </a:r>
            <a:endParaRPr b="1" sz="2300">
              <a:solidFill>
                <a:srgbClr val="C4A54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8"/>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Working with Files in Python: I/O</a:t>
            </a:r>
            <a:endParaRPr b="1" sz="2300">
              <a:solidFill>
                <a:srgbClr val="C4A542"/>
              </a:solidFill>
              <a:latin typeface="Montserrat"/>
              <a:ea typeface="Montserrat"/>
              <a:cs typeface="Montserrat"/>
              <a:sym typeface="Montserrat"/>
            </a:endParaRPr>
          </a:p>
        </p:txBody>
      </p:sp>
      <p:sp>
        <p:nvSpPr>
          <p:cNvPr id="355" name="Google Shape;355;p68"/>
          <p:cNvSpPr txBox="1"/>
          <p:nvPr/>
        </p:nvSpPr>
        <p:spPr>
          <a:xfrm>
            <a:off x="364325" y="1642400"/>
            <a:ext cx="7800900" cy="400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1200"/>
              </a:spcAft>
              <a:buNone/>
            </a:pPr>
            <a:r>
              <a:t/>
            </a:r>
            <a:endParaRPr>
              <a:solidFill>
                <a:schemeClr val="lt1"/>
              </a:solidFill>
              <a:latin typeface="Poppins"/>
              <a:ea typeface="Poppins"/>
              <a:cs typeface="Poppins"/>
              <a:sym typeface="Poppins"/>
            </a:endParaRPr>
          </a:p>
        </p:txBody>
      </p:sp>
      <p:pic>
        <p:nvPicPr>
          <p:cNvPr id="356" name="Google Shape;356;p68"/>
          <p:cNvPicPr preferRelativeResize="0"/>
          <p:nvPr/>
        </p:nvPicPr>
        <p:blipFill>
          <a:blip r:embed="rId3">
            <a:alphaModFix/>
          </a:blip>
          <a:stretch>
            <a:fillRect/>
          </a:stretch>
        </p:blipFill>
        <p:spPr>
          <a:xfrm>
            <a:off x="75121" y="2797650"/>
            <a:ext cx="1286126" cy="1180101"/>
          </a:xfrm>
          <a:prstGeom prst="rect">
            <a:avLst/>
          </a:prstGeom>
          <a:noFill/>
          <a:ln>
            <a:noFill/>
          </a:ln>
        </p:spPr>
      </p:pic>
      <p:graphicFrame>
        <p:nvGraphicFramePr>
          <p:cNvPr id="357" name="Google Shape;357;p68"/>
          <p:cNvGraphicFramePr/>
          <p:nvPr/>
        </p:nvGraphicFramePr>
        <p:xfrm>
          <a:off x="3056925" y="2029675"/>
          <a:ext cx="3000000" cy="3000000"/>
        </p:xfrm>
        <a:graphic>
          <a:graphicData uri="http://schemas.openxmlformats.org/drawingml/2006/table">
            <a:tbl>
              <a:tblPr>
                <a:noFill/>
                <a:tableStyleId>{FFFE5D29-242F-497F-9F81-3C62E73CD502}</a:tableStyleId>
              </a:tblPr>
              <a:tblGrid>
                <a:gridCol w="1880150"/>
                <a:gridCol w="535550"/>
              </a:tblGrid>
              <a:tr h="399375">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Read Only</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r</a:t>
                      </a:r>
                      <a:endParaRPr>
                        <a:solidFill>
                          <a:schemeClr val="lt1"/>
                        </a:solidFill>
                        <a:latin typeface="Montserrat"/>
                        <a:ea typeface="Montserrat"/>
                        <a:cs typeface="Montserrat"/>
                        <a:sym typeface="Montserrat"/>
                      </a:endParaRPr>
                    </a:p>
                  </a:txBody>
                  <a:tcPr marT="91425" marB="91425" marR="91425" marL="91425"/>
                </a:tc>
              </a:tr>
              <a:tr h="399375">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Read and Write</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r+</a:t>
                      </a:r>
                      <a:endParaRPr>
                        <a:solidFill>
                          <a:schemeClr val="lt1"/>
                        </a:solidFill>
                        <a:latin typeface="Montserrat"/>
                        <a:ea typeface="Montserrat"/>
                        <a:cs typeface="Montserrat"/>
                        <a:sym typeface="Montserrat"/>
                      </a:endParaRPr>
                    </a:p>
                  </a:txBody>
                  <a:tcPr marT="91425" marB="91425" marR="91425" marL="91425"/>
                </a:tc>
              </a:tr>
              <a:tr h="399375">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Write Only</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w</a:t>
                      </a:r>
                      <a:endParaRPr>
                        <a:solidFill>
                          <a:schemeClr val="lt1"/>
                        </a:solidFill>
                        <a:latin typeface="Montserrat"/>
                        <a:ea typeface="Montserrat"/>
                        <a:cs typeface="Montserrat"/>
                        <a:sym typeface="Montserrat"/>
                      </a:endParaRPr>
                    </a:p>
                  </a:txBody>
                  <a:tcPr marT="91425" marB="91425" marR="91425" marL="91425"/>
                </a:tc>
              </a:tr>
              <a:tr h="399375">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Write and Read</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w+</a:t>
                      </a:r>
                      <a:endParaRPr>
                        <a:solidFill>
                          <a:schemeClr val="lt1"/>
                        </a:solidFill>
                        <a:latin typeface="Montserrat"/>
                        <a:ea typeface="Montserrat"/>
                        <a:cs typeface="Montserrat"/>
                        <a:sym typeface="Montserrat"/>
                      </a:endParaRPr>
                    </a:p>
                  </a:txBody>
                  <a:tcPr marT="91425" marB="91425" marR="91425" marL="91425"/>
                </a:tc>
              </a:tr>
              <a:tr h="399375">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Append Only</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a</a:t>
                      </a:r>
                      <a:endParaRPr>
                        <a:solidFill>
                          <a:schemeClr val="lt1"/>
                        </a:solidFill>
                        <a:latin typeface="Montserrat"/>
                        <a:ea typeface="Montserrat"/>
                        <a:cs typeface="Montserrat"/>
                        <a:sym typeface="Montserrat"/>
                      </a:endParaRPr>
                    </a:p>
                  </a:txBody>
                  <a:tcPr marT="91425" marB="91425" marR="91425" marL="91425"/>
                </a:tc>
              </a:tr>
              <a:tr h="399375">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Append and Read</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a+</a:t>
                      </a:r>
                      <a:endParaRPr>
                        <a:solidFill>
                          <a:schemeClr val="lt1"/>
                        </a:solidFill>
                        <a:latin typeface="Montserrat"/>
                        <a:ea typeface="Montserrat"/>
                        <a:cs typeface="Montserrat"/>
                        <a:sym typeface="Montserrat"/>
                      </a:endParaRPr>
                    </a:p>
                  </a:txBody>
                  <a:tcPr marT="91425" marB="91425" marR="91425" marL="91425"/>
                </a:tc>
              </a:tr>
            </a:tbl>
          </a:graphicData>
        </a:graphic>
      </p:graphicFrame>
      <p:sp>
        <p:nvSpPr>
          <p:cNvPr id="358" name="Google Shape;358;p68"/>
          <p:cNvSpPr txBox="1"/>
          <p:nvPr/>
        </p:nvSpPr>
        <p:spPr>
          <a:xfrm>
            <a:off x="3048275" y="4658600"/>
            <a:ext cx="24330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Montserrat"/>
                <a:ea typeface="Montserrat"/>
                <a:cs typeface="Montserrat"/>
                <a:sym typeface="Montserrat"/>
              </a:rPr>
              <a:t>File Access Modes</a:t>
            </a:r>
            <a:endParaRPr sz="1800">
              <a:solidFill>
                <a:schemeClr val="lt1"/>
              </a:solidFill>
              <a:latin typeface="Montserrat"/>
              <a:ea typeface="Montserrat"/>
              <a:cs typeface="Montserrat"/>
              <a:sym typeface="Montserrat"/>
            </a:endParaRPr>
          </a:p>
        </p:txBody>
      </p:sp>
      <p:sp>
        <p:nvSpPr>
          <p:cNvPr id="359" name="Google Shape;359;p68"/>
          <p:cNvSpPr txBox="1"/>
          <p:nvPr/>
        </p:nvSpPr>
        <p:spPr>
          <a:xfrm>
            <a:off x="-128075" y="4284900"/>
            <a:ext cx="17502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Montserrat"/>
                <a:ea typeface="Montserrat"/>
                <a:cs typeface="Montserrat"/>
                <a:sym typeface="Montserrat"/>
              </a:rPr>
              <a:t>Text file (.txt)</a:t>
            </a:r>
            <a:endParaRPr sz="1800">
              <a:solidFill>
                <a:schemeClr val="lt1"/>
              </a:solidFill>
              <a:latin typeface="Montserrat"/>
              <a:ea typeface="Montserrat"/>
              <a:cs typeface="Montserrat"/>
              <a:sym typeface="Montserrat"/>
            </a:endParaRPr>
          </a:p>
        </p:txBody>
      </p:sp>
      <p:cxnSp>
        <p:nvCxnSpPr>
          <p:cNvPr id="360" name="Google Shape;360;p68"/>
          <p:cNvCxnSpPr>
            <a:stCxn id="356" idx="3"/>
          </p:cNvCxnSpPr>
          <p:nvPr/>
        </p:nvCxnSpPr>
        <p:spPr>
          <a:xfrm>
            <a:off x="1361246" y="3387701"/>
            <a:ext cx="1690800" cy="8700"/>
          </a:xfrm>
          <a:prstGeom prst="straightConnector1">
            <a:avLst/>
          </a:prstGeom>
          <a:noFill/>
          <a:ln cap="flat" cmpd="sng" w="9525">
            <a:solidFill>
              <a:schemeClr val="lt1"/>
            </a:solidFill>
            <a:prstDash val="solid"/>
            <a:round/>
            <a:headEnd len="med" w="med" type="none"/>
            <a:tailEnd len="med" w="med" type="triangle"/>
          </a:ln>
        </p:spPr>
      </p:cxnSp>
      <p:pic>
        <p:nvPicPr>
          <p:cNvPr id="361" name="Google Shape;361;p68"/>
          <p:cNvPicPr preferRelativeResize="0"/>
          <p:nvPr/>
        </p:nvPicPr>
        <p:blipFill>
          <a:blip r:embed="rId3">
            <a:alphaModFix/>
          </a:blip>
          <a:stretch>
            <a:fillRect/>
          </a:stretch>
        </p:blipFill>
        <p:spPr>
          <a:xfrm>
            <a:off x="7168296" y="2797650"/>
            <a:ext cx="1286126" cy="1180101"/>
          </a:xfrm>
          <a:prstGeom prst="rect">
            <a:avLst/>
          </a:prstGeom>
          <a:noFill/>
          <a:ln>
            <a:noFill/>
          </a:ln>
        </p:spPr>
      </p:pic>
      <p:cxnSp>
        <p:nvCxnSpPr>
          <p:cNvPr id="362" name="Google Shape;362;p68"/>
          <p:cNvCxnSpPr/>
          <p:nvPr/>
        </p:nvCxnSpPr>
        <p:spPr>
          <a:xfrm>
            <a:off x="5472621" y="3383351"/>
            <a:ext cx="1690800" cy="8700"/>
          </a:xfrm>
          <a:prstGeom prst="straightConnector1">
            <a:avLst/>
          </a:prstGeom>
          <a:noFill/>
          <a:ln cap="flat" cmpd="sng" w="9525">
            <a:solidFill>
              <a:schemeClr val="lt1"/>
            </a:solidFill>
            <a:prstDash val="solid"/>
            <a:round/>
            <a:headEnd len="med" w="med" type="none"/>
            <a:tailEnd len="med" w="med" type="triangle"/>
          </a:ln>
        </p:spPr>
      </p:cxnSp>
      <p:sp>
        <p:nvSpPr>
          <p:cNvPr id="363" name="Google Shape;363;p68"/>
          <p:cNvSpPr txBox="1"/>
          <p:nvPr/>
        </p:nvSpPr>
        <p:spPr>
          <a:xfrm>
            <a:off x="1622025" y="3033450"/>
            <a:ext cx="11739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Montserrat"/>
                <a:ea typeface="Montserrat"/>
                <a:cs typeface="Montserrat"/>
                <a:sym typeface="Montserrat"/>
              </a:rPr>
              <a:t>opening</a:t>
            </a:r>
            <a:endParaRPr sz="1800">
              <a:solidFill>
                <a:schemeClr val="lt1"/>
              </a:solidFill>
              <a:latin typeface="Montserrat"/>
              <a:ea typeface="Montserrat"/>
              <a:cs typeface="Montserrat"/>
              <a:sym typeface="Montserrat"/>
            </a:endParaRPr>
          </a:p>
        </p:txBody>
      </p:sp>
      <p:sp>
        <p:nvSpPr>
          <p:cNvPr id="364" name="Google Shape;364;p68"/>
          <p:cNvSpPr txBox="1"/>
          <p:nvPr/>
        </p:nvSpPr>
        <p:spPr>
          <a:xfrm>
            <a:off x="5733513" y="3033450"/>
            <a:ext cx="11739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Montserrat"/>
                <a:ea typeface="Montserrat"/>
                <a:cs typeface="Montserrat"/>
                <a:sym typeface="Montserrat"/>
              </a:rPr>
              <a:t>closing</a:t>
            </a:r>
            <a:endParaRPr sz="1800">
              <a:solidFill>
                <a:schemeClr val="lt1"/>
              </a:solidFill>
              <a:latin typeface="Montserrat"/>
              <a:ea typeface="Montserrat"/>
              <a:cs typeface="Montserrat"/>
              <a:sym typeface="Montserrat"/>
            </a:endParaRPr>
          </a:p>
        </p:txBody>
      </p:sp>
      <p:sp>
        <p:nvSpPr>
          <p:cNvPr id="365" name="Google Shape;365;p68"/>
          <p:cNvSpPr txBox="1"/>
          <p:nvPr/>
        </p:nvSpPr>
        <p:spPr>
          <a:xfrm>
            <a:off x="6907425" y="3950625"/>
            <a:ext cx="1928400" cy="11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Must be closed to avoid issues like memory leaks</a:t>
            </a:r>
            <a:endParaRPr sz="1800">
              <a:solidFill>
                <a:schemeClr val="lt1"/>
              </a:solidFill>
              <a:latin typeface="Montserrat"/>
              <a:ea typeface="Montserrat"/>
              <a:cs typeface="Montserrat"/>
              <a:sym typeface="Montserrat"/>
            </a:endParaRPr>
          </a:p>
        </p:txBody>
      </p:sp>
      <p:sp>
        <p:nvSpPr>
          <p:cNvPr id="366" name="Google Shape;366;p68"/>
          <p:cNvSpPr txBox="1"/>
          <p:nvPr/>
        </p:nvSpPr>
        <p:spPr>
          <a:xfrm>
            <a:off x="1711925" y="730200"/>
            <a:ext cx="5105700" cy="98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9CDCF0"/>
                </a:solidFill>
                <a:latin typeface="Montserrat"/>
                <a:ea typeface="Montserrat"/>
                <a:cs typeface="Montserrat"/>
                <a:sym typeface="Montserrat"/>
              </a:rPr>
              <a:t>file </a:t>
            </a:r>
            <a:r>
              <a:rPr lang="en-GB" sz="1800">
                <a:solidFill>
                  <a:srgbClr val="DCCD79"/>
                </a:solidFill>
                <a:latin typeface="Montserrat"/>
                <a:ea typeface="Montserrat"/>
                <a:cs typeface="Montserrat"/>
                <a:sym typeface="Montserrat"/>
              </a:rPr>
              <a:t>= open</a:t>
            </a:r>
            <a:r>
              <a:rPr lang="en-GB" sz="1800">
                <a:solidFill>
                  <a:srgbClr val="EA883C"/>
                </a:solidFill>
                <a:latin typeface="Montserrat"/>
                <a:ea typeface="Montserrat"/>
                <a:cs typeface="Montserrat"/>
                <a:sym typeface="Montserrat"/>
              </a:rPr>
              <a:t>(“filename.txt”</a:t>
            </a:r>
            <a:r>
              <a:rPr lang="en-GB" sz="1800">
                <a:solidFill>
                  <a:schemeClr val="lt1"/>
                </a:solidFill>
                <a:latin typeface="Montserrat"/>
                <a:ea typeface="Montserrat"/>
                <a:cs typeface="Montserrat"/>
                <a:sym typeface="Montserrat"/>
              </a:rPr>
              <a:t>, </a:t>
            </a:r>
            <a:r>
              <a:rPr lang="en-GB" sz="1800">
                <a:solidFill>
                  <a:srgbClr val="EA883C"/>
                </a:solidFill>
                <a:latin typeface="Montserrat"/>
                <a:ea typeface="Montserrat"/>
                <a:cs typeface="Montserrat"/>
                <a:sym typeface="Montserrat"/>
              </a:rPr>
              <a:t>“access_mode”)</a:t>
            </a:r>
            <a:endParaRPr sz="1800">
              <a:solidFill>
                <a:srgbClr val="EA883C"/>
              </a:solidFill>
              <a:latin typeface="Montserrat"/>
              <a:ea typeface="Montserrat"/>
              <a:cs typeface="Montserrat"/>
              <a:sym typeface="Montserrat"/>
            </a:endParaRPr>
          </a:p>
          <a:p>
            <a:pPr indent="0" lvl="0" marL="0" rtl="0" algn="l">
              <a:spcBef>
                <a:spcPts val="0"/>
              </a:spcBef>
              <a:spcAft>
                <a:spcPts val="0"/>
              </a:spcAft>
              <a:buNone/>
            </a:pPr>
            <a:r>
              <a:rPr lang="en-GB" sz="1800">
                <a:solidFill>
                  <a:srgbClr val="9CDCF0"/>
                </a:solidFill>
                <a:latin typeface="Montserrat"/>
                <a:ea typeface="Montserrat"/>
                <a:cs typeface="Montserrat"/>
                <a:sym typeface="Montserrat"/>
              </a:rPr>
              <a:t>content </a:t>
            </a:r>
            <a:r>
              <a:rPr lang="en-GB" sz="1800">
                <a:solidFill>
                  <a:schemeClr val="lt1"/>
                </a:solidFill>
                <a:latin typeface="Montserrat"/>
                <a:ea typeface="Montserrat"/>
                <a:cs typeface="Montserrat"/>
                <a:sym typeface="Montserrat"/>
              </a:rPr>
              <a:t>= </a:t>
            </a:r>
            <a:r>
              <a:rPr lang="en-GB" sz="1800">
                <a:solidFill>
                  <a:srgbClr val="9CDCF0"/>
                </a:solidFill>
                <a:latin typeface="Montserrat"/>
                <a:ea typeface="Montserrat"/>
                <a:cs typeface="Montserrat"/>
                <a:sym typeface="Montserrat"/>
              </a:rPr>
              <a:t>file</a:t>
            </a:r>
            <a:r>
              <a:rPr lang="en-GB" sz="1800">
                <a:solidFill>
                  <a:schemeClr val="lt1"/>
                </a:solidFill>
                <a:latin typeface="Montserrat"/>
                <a:ea typeface="Montserrat"/>
                <a:cs typeface="Montserrat"/>
                <a:sym typeface="Montserrat"/>
              </a:rPr>
              <a:t>.</a:t>
            </a:r>
            <a:r>
              <a:rPr lang="en-GB" sz="1800">
                <a:solidFill>
                  <a:srgbClr val="DCCD79"/>
                </a:solidFill>
                <a:latin typeface="Montserrat"/>
                <a:ea typeface="Montserrat"/>
                <a:cs typeface="Montserrat"/>
                <a:sym typeface="Montserrat"/>
              </a:rPr>
              <a:t>read</a:t>
            </a:r>
            <a:r>
              <a:rPr lang="en-GB" sz="1800">
                <a:solidFill>
                  <a:srgbClr val="EA883C"/>
                </a:solidFill>
                <a:latin typeface="Montserrat"/>
                <a:ea typeface="Montserrat"/>
                <a:cs typeface="Montserrat"/>
                <a:sym typeface="Montserrat"/>
              </a:rPr>
              <a:t>()</a:t>
            </a:r>
            <a:endParaRPr sz="1800">
              <a:solidFill>
                <a:srgbClr val="EA883C"/>
              </a:solidFill>
              <a:latin typeface="Montserrat"/>
              <a:ea typeface="Montserrat"/>
              <a:cs typeface="Montserrat"/>
              <a:sym typeface="Montserrat"/>
            </a:endParaRPr>
          </a:p>
          <a:p>
            <a:pPr indent="0" lvl="0" marL="0" rtl="0" algn="l">
              <a:spcBef>
                <a:spcPts val="0"/>
              </a:spcBef>
              <a:spcAft>
                <a:spcPts val="0"/>
              </a:spcAft>
              <a:buNone/>
            </a:pPr>
            <a:r>
              <a:rPr lang="en-GB" sz="1800">
                <a:solidFill>
                  <a:srgbClr val="9CDCF0"/>
                </a:solidFill>
                <a:latin typeface="Montserrat"/>
                <a:ea typeface="Montserrat"/>
                <a:cs typeface="Montserrat"/>
                <a:sym typeface="Montserrat"/>
              </a:rPr>
              <a:t>file</a:t>
            </a:r>
            <a:r>
              <a:rPr lang="en-GB" sz="1800">
                <a:solidFill>
                  <a:schemeClr val="lt1"/>
                </a:solidFill>
                <a:latin typeface="Montserrat"/>
                <a:ea typeface="Montserrat"/>
                <a:cs typeface="Montserrat"/>
                <a:sym typeface="Montserrat"/>
              </a:rPr>
              <a:t>.</a:t>
            </a:r>
            <a:r>
              <a:rPr lang="en-GB" sz="1800">
                <a:solidFill>
                  <a:srgbClr val="DCCD79"/>
                </a:solidFill>
                <a:latin typeface="Montserrat"/>
                <a:ea typeface="Montserrat"/>
                <a:cs typeface="Montserrat"/>
                <a:sym typeface="Montserrat"/>
              </a:rPr>
              <a:t>close</a:t>
            </a:r>
            <a:r>
              <a:rPr lang="en-GB" sz="1800">
                <a:solidFill>
                  <a:srgbClr val="EA883C"/>
                </a:solidFill>
                <a:latin typeface="Montserrat"/>
                <a:ea typeface="Montserrat"/>
                <a:cs typeface="Montserrat"/>
                <a:sym typeface="Montserrat"/>
              </a:rPr>
              <a:t>()</a:t>
            </a:r>
            <a:endParaRPr sz="1800">
              <a:solidFill>
                <a:srgbClr val="EA883C"/>
              </a:solidFill>
              <a:latin typeface="Montserrat"/>
              <a:ea typeface="Montserrat"/>
              <a:cs typeface="Montserrat"/>
              <a:sym typeface="Montserrat"/>
            </a:endParaRPr>
          </a:p>
        </p:txBody>
      </p:sp>
      <p:sp>
        <p:nvSpPr>
          <p:cNvPr id="367" name="Google Shape;367;p68"/>
          <p:cNvSpPr/>
          <p:nvPr/>
        </p:nvSpPr>
        <p:spPr>
          <a:xfrm>
            <a:off x="3628850" y="923625"/>
            <a:ext cx="4764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68"/>
          <p:cNvSpPr/>
          <p:nvPr/>
        </p:nvSpPr>
        <p:spPr>
          <a:xfrm>
            <a:off x="5364625" y="923625"/>
            <a:ext cx="476400" cy="1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9" name="Google Shape;369;p68"/>
          <p:cNvCxnSpPr>
            <a:stCxn id="367" idx="0"/>
            <a:endCxn id="356" idx="0"/>
          </p:cNvCxnSpPr>
          <p:nvPr/>
        </p:nvCxnSpPr>
        <p:spPr>
          <a:xfrm rot="5400000">
            <a:off x="1355600" y="286275"/>
            <a:ext cx="1874100" cy="3148800"/>
          </a:xfrm>
          <a:prstGeom prst="bentConnector3">
            <a:avLst>
              <a:gd fmla="val -18926" name="adj1"/>
            </a:avLst>
          </a:prstGeom>
          <a:noFill/>
          <a:ln cap="flat" cmpd="sng" w="19050">
            <a:solidFill>
              <a:srgbClr val="EA883C"/>
            </a:solidFill>
            <a:prstDash val="solid"/>
            <a:round/>
            <a:headEnd len="med" w="med" type="none"/>
            <a:tailEnd len="med" w="med" type="stealth"/>
          </a:ln>
        </p:spPr>
      </p:cxnSp>
      <p:sp>
        <p:nvSpPr>
          <p:cNvPr id="370" name="Google Shape;370;p68"/>
          <p:cNvSpPr/>
          <p:nvPr/>
        </p:nvSpPr>
        <p:spPr>
          <a:xfrm>
            <a:off x="4937075" y="2029675"/>
            <a:ext cx="5442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68"/>
          <p:cNvSpPr/>
          <p:nvPr/>
        </p:nvSpPr>
        <p:spPr>
          <a:xfrm>
            <a:off x="6048363" y="3088800"/>
            <a:ext cx="5442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2" name="Google Shape;372;p68"/>
          <p:cNvCxnSpPr>
            <a:stCxn id="368" idx="2"/>
            <a:endCxn id="370" idx="0"/>
          </p:cNvCxnSpPr>
          <p:nvPr/>
        </p:nvCxnSpPr>
        <p:spPr>
          <a:xfrm rot="5400000">
            <a:off x="4910725" y="1337625"/>
            <a:ext cx="990600" cy="393600"/>
          </a:xfrm>
          <a:prstGeom prst="bentConnector3">
            <a:avLst>
              <a:gd fmla="val 28783" name="adj1"/>
            </a:avLst>
          </a:prstGeom>
          <a:noFill/>
          <a:ln cap="flat" cmpd="sng" w="19050">
            <a:solidFill>
              <a:schemeClr val="accent4"/>
            </a:solidFill>
            <a:prstDash val="solid"/>
            <a:round/>
            <a:headEnd len="med" w="med" type="none"/>
            <a:tailEnd len="med" w="med" type="triangle"/>
          </a:ln>
        </p:spPr>
      </p:cxnSp>
      <p:sp>
        <p:nvSpPr>
          <p:cNvPr id="373" name="Google Shape;373;p68"/>
          <p:cNvSpPr/>
          <p:nvPr/>
        </p:nvSpPr>
        <p:spPr>
          <a:xfrm>
            <a:off x="2432900" y="1433300"/>
            <a:ext cx="4764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4" name="Google Shape;374;p68"/>
          <p:cNvCxnSpPr>
            <a:stCxn id="373" idx="3"/>
            <a:endCxn id="371" idx="0"/>
          </p:cNvCxnSpPr>
          <p:nvPr/>
        </p:nvCxnSpPr>
        <p:spPr>
          <a:xfrm>
            <a:off x="2909300" y="1537850"/>
            <a:ext cx="3411300" cy="1551000"/>
          </a:xfrm>
          <a:prstGeom prst="bentConnector2">
            <a:avLst/>
          </a:prstGeom>
          <a:noFill/>
          <a:ln cap="flat" cmpd="sng" w="19050">
            <a:solidFill>
              <a:srgbClr val="00FF00"/>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9"/>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80" name="Google Shape;380;p69"/>
          <p:cNvSpPr/>
          <p:nvPr/>
        </p:nvSpPr>
        <p:spPr>
          <a:xfrm>
            <a:off x="110998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81" name="Google Shape;381;p69"/>
          <p:cNvPicPr preferRelativeResize="0"/>
          <p:nvPr/>
        </p:nvPicPr>
        <p:blipFill>
          <a:blip r:embed="rId4">
            <a:alphaModFix/>
          </a:blip>
          <a:stretch>
            <a:fillRect/>
          </a:stretch>
        </p:blipFill>
        <p:spPr>
          <a:xfrm>
            <a:off x="3020963" y="2889969"/>
            <a:ext cx="3102069" cy="642056"/>
          </a:xfrm>
          <a:prstGeom prst="rect">
            <a:avLst/>
          </a:prstGeom>
          <a:noFill/>
          <a:ln>
            <a:noFill/>
          </a:ln>
        </p:spPr>
      </p:pic>
      <p:sp>
        <p:nvSpPr>
          <p:cNvPr id="382" name="Google Shape;382;p69"/>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1100"/>
              <a:buFont typeface="Arial"/>
              <a:buNone/>
            </a:pPr>
            <a:r>
              <a:rPr b="1" lang="en-GB" sz="2300">
                <a:solidFill>
                  <a:srgbClr val="C4A542"/>
                </a:solidFill>
                <a:latin typeface="Montserrat"/>
                <a:ea typeface="Montserrat"/>
                <a:cs typeface="Montserrat"/>
                <a:sym typeface="Montserrat"/>
              </a:rPr>
              <a:t>Resource Management: Implicit Method</a:t>
            </a:r>
            <a:endParaRPr b="1" sz="2300">
              <a:solidFill>
                <a:srgbClr val="C4A542"/>
              </a:solidFill>
              <a:latin typeface="Montserrat"/>
              <a:ea typeface="Montserrat"/>
              <a:cs typeface="Montserrat"/>
              <a:sym typeface="Montserrat"/>
            </a:endParaRPr>
          </a:p>
        </p:txBody>
      </p:sp>
      <p:sp>
        <p:nvSpPr>
          <p:cNvPr id="383" name="Google Shape;383;p69"/>
          <p:cNvSpPr txBox="1"/>
          <p:nvPr/>
        </p:nvSpPr>
        <p:spPr>
          <a:xfrm>
            <a:off x="1108800" y="961200"/>
            <a:ext cx="6924000" cy="1928700"/>
          </a:xfrm>
          <a:prstGeom prst="rect">
            <a:avLst/>
          </a:prstGeom>
          <a:noFill/>
          <a:ln>
            <a:noFill/>
          </a:ln>
        </p:spPr>
        <p:txBody>
          <a:bodyPr anchorCtr="0" anchor="ctr" bIns="68575" lIns="68575" spcFirstLastPara="1" rIns="68575" wrap="square" tIns="67500">
            <a:noAutofit/>
          </a:bodyPr>
          <a:lstStyle/>
          <a:p>
            <a:pPr indent="-336550" lvl="0" marL="457200" rtl="0" algn="l">
              <a:lnSpc>
                <a:spcPct val="150000"/>
              </a:lnSpc>
              <a:spcBef>
                <a:spcPts val="0"/>
              </a:spcBef>
              <a:spcAft>
                <a:spcPts val="0"/>
              </a:spcAft>
              <a:buClr>
                <a:srgbClr val="103452"/>
              </a:buClr>
              <a:buSzPts val="1700"/>
              <a:buFont typeface="Montserrat Light"/>
              <a:buChar char="●"/>
            </a:pPr>
            <a:r>
              <a:rPr lang="en-GB" sz="1700">
                <a:solidFill>
                  <a:srgbClr val="103452"/>
                </a:solidFill>
                <a:latin typeface="Montserrat Light"/>
                <a:ea typeface="Montserrat Light"/>
                <a:cs typeface="Montserrat Light"/>
                <a:sym typeface="Montserrat Light"/>
              </a:rPr>
              <a:t>The with statement is used for resource management in Python. </a:t>
            </a:r>
            <a:endParaRPr sz="1700">
              <a:solidFill>
                <a:srgbClr val="103452"/>
              </a:solidFill>
              <a:latin typeface="Montserrat Light"/>
              <a:ea typeface="Montserrat Light"/>
              <a:cs typeface="Montserrat Light"/>
              <a:sym typeface="Montserrat Light"/>
            </a:endParaRPr>
          </a:p>
          <a:p>
            <a:pPr indent="-336550" lvl="0" marL="457200" rtl="0" algn="l">
              <a:lnSpc>
                <a:spcPct val="150000"/>
              </a:lnSpc>
              <a:spcBef>
                <a:spcPts val="0"/>
              </a:spcBef>
              <a:spcAft>
                <a:spcPts val="0"/>
              </a:spcAft>
              <a:buClr>
                <a:srgbClr val="103452"/>
              </a:buClr>
              <a:buSzPts val="1700"/>
              <a:buFont typeface="Montserrat Light"/>
              <a:buChar char="●"/>
            </a:pPr>
            <a:r>
              <a:rPr lang="en-GB" sz="1700">
                <a:solidFill>
                  <a:srgbClr val="103452"/>
                </a:solidFill>
                <a:latin typeface="Montserrat Light"/>
                <a:ea typeface="Montserrat Light"/>
                <a:cs typeface="Montserrat Light"/>
                <a:sym typeface="Montserrat Light"/>
              </a:rPr>
              <a:t>It ensures that resources are properly cleaned up after use, even if an error occurs.</a:t>
            </a:r>
            <a:endParaRPr sz="1700">
              <a:solidFill>
                <a:srgbClr val="103452"/>
              </a:solidFill>
              <a:latin typeface="Montserrat Light"/>
              <a:ea typeface="Montserrat Light"/>
              <a:cs typeface="Montserrat Light"/>
              <a:sym typeface="Montserrat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70"/>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89" name="Google Shape;389;p70"/>
          <p:cNvSpPr/>
          <p:nvPr/>
        </p:nvSpPr>
        <p:spPr>
          <a:xfrm>
            <a:off x="110998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 name="Google Shape;390;p70"/>
          <p:cNvSpPr txBox="1"/>
          <p:nvPr/>
        </p:nvSpPr>
        <p:spPr>
          <a:xfrm>
            <a:off x="1056050" y="2155450"/>
            <a:ext cx="692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Montserrat Medium"/>
              <a:ea typeface="Montserrat Medium"/>
              <a:cs typeface="Montserrat Medium"/>
              <a:sym typeface="Montserrat Medium"/>
            </a:endParaRPr>
          </a:p>
        </p:txBody>
      </p:sp>
      <p:pic>
        <p:nvPicPr>
          <p:cNvPr id="391" name="Google Shape;391;p70"/>
          <p:cNvPicPr preferRelativeResize="0"/>
          <p:nvPr/>
        </p:nvPicPr>
        <p:blipFill>
          <a:blip r:embed="rId4">
            <a:alphaModFix/>
          </a:blip>
          <a:stretch>
            <a:fillRect/>
          </a:stretch>
        </p:blipFill>
        <p:spPr>
          <a:xfrm>
            <a:off x="2892188" y="2890800"/>
            <a:ext cx="3105150" cy="1095375"/>
          </a:xfrm>
          <a:prstGeom prst="rect">
            <a:avLst/>
          </a:prstGeom>
          <a:noFill/>
          <a:ln>
            <a:noFill/>
          </a:ln>
        </p:spPr>
      </p:pic>
      <p:sp>
        <p:nvSpPr>
          <p:cNvPr id="392" name="Google Shape;392;p70"/>
          <p:cNvSpPr txBox="1"/>
          <p:nvPr/>
        </p:nvSpPr>
        <p:spPr>
          <a:xfrm>
            <a:off x="1108800" y="961200"/>
            <a:ext cx="6924000" cy="1610700"/>
          </a:xfrm>
          <a:prstGeom prst="rect">
            <a:avLst/>
          </a:prstGeom>
          <a:noFill/>
          <a:ln>
            <a:noFill/>
          </a:ln>
        </p:spPr>
        <p:txBody>
          <a:bodyPr anchorCtr="0" anchor="ctr" bIns="68575" lIns="68575" spcFirstLastPara="1" rIns="68575" wrap="square" tIns="67500">
            <a:noAutofit/>
          </a:bodyPr>
          <a:lstStyle/>
          <a:p>
            <a:pPr indent="0" lvl="0" marL="0" rtl="0" algn="l">
              <a:lnSpc>
                <a:spcPct val="150000"/>
              </a:lnSpc>
              <a:spcBef>
                <a:spcPts val="0"/>
              </a:spcBef>
              <a:spcAft>
                <a:spcPts val="0"/>
              </a:spcAft>
              <a:buNone/>
            </a:pPr>
            <a:r>
              <a:t/>
            </a:r>
            <a:endParaRPr sz="1700">
              <a:solidFill>
                <a:srgbClr val="103452"/>
              </a:solidFill>
              <a:latin typeface="Montserrat Light"/>
              <a:ea typeface="Montserrat Light"/>
              <a:cs typeface="Montserrat Light"/>
              <a:sym typeface="Montserrat Light"/>
            </a:endParaRPr>
          </a:p>
          <a:p>
            <a:pPr indent="-336550" lvl="0" marL="457200" rtl="0" algn="l">
              <a:lnSpc>
                <a:spcPct val="150000"/>
              </a:lnSpc>
              <a:spcBef>
                <a:spcPts val="0"/>
              </a:spcBef>
              <a:spcAft>
                <a:spcPts val="0"/>
              </a:spcAft>
              <a:buClr>
                <a:srgbClr val="103452"/>
              </a:buClr>
              <a:buSzPts val="1700"/>
              <a:buFont typeface="Montserrat Light"/>
              <a:buChar char="●"/>
            </a:pPr>
            <a:r>
              <a:rPr lang="en-GB" sz="1700">
                <a:solidFill>
                  <a:srgbClr val="103452"/>
                </a:solidFill>
                <a:latin typeface="Montserrat Light"/>
                <a:ea typeface="Montserrat Light"/>
                <a:cs typeface="Montserrat Light"/>
                <a:sym typeface="Montserrat Light"/>
              </a:rPr>
              <a:t>The explicit way involves </a:t>
            </a:r>
            <a:r>
              <a:rPr b="1" lang="en-GB" sz="1700">
                <a:solidFill>
                  <a:srgbClr val="C4A542"/>
                </a:solidFill>
                <a:latin typeface="Montserrat"/>
                <a:ea typeface="Montserrat"/>
                <a:cs typeface="Montserrat"/>
                <a:sym typeface="Montserrat"/>
              </a:rPr>
              <a:t>manually </a:t>
            </a:r>
            <a:r>
              <a:rPr lang="en-GB" sz="1700">
                <a:solidFill>
                  <a:srgbClr val="103452"/>
                </a:solidFill>
                <a:latin typeface="Montserrat Light"/>
                <a:ea typeface="Montserrat Light"/>
                <a:cs typeface="Montserrat Light"/>
                <a:sym typeface="Montserrat Light"/>
              </a:rPr>
              <a:t>opening and closing files using the </a:t>
            </a:r>
            <a:r>
              <a:rPr b="1" lang="en-GB" sz="1700">
                <a:solidFill>
                  <a:srgbClr val="C4A542"/>
                </a:solidFill>
                <a:latin typeface="Montserrat"/>
                <a:ea typeface="Montserrat"/>
                <a:cs typeface="Montserrat"/>
                <a:sym typeface="Montserrat"/>
              </a:rPr>
              <a:t>open()</a:t>
            </a:r>
            <a:r>
              <a:rPr lang="en-GB" sz="1700">
                <a:solidFill>
                  <a:srgbClr val="103452"/>
                </a:solidFill>
                <a:latin typeface="Montserrat Light"/>
                <a:ea typeface="Montserrat Light"/>
                <a:cs typeface="Montserrat Light"/>
                <a:sym typeface="Montserrat Light"/>
              </a:rPr>
              <a:t> function for opening and the </a:t>
            </a:r>
            <a:r>
              <a:rPr b="1" lang="en-GB" sz="1700">
                <a:solidFill>
                  <a:srgbClr val="C4A542"/>
                </a:solidFill>
                <a:latin typeface="Montserrat"/>
                <a:ea typeface="Montserrat"/>
                <a:cs typeface="Montserrat"/>
                <a:sym typeface="Montserrat"/>
              </a:rPr>
              <a:t>close()</a:t>
            </a:r>
            <a:r>
              <a:rPr lang="en-GB" sz="1700">
                <a:solidFill>
                  <a:srgbClr val="103452"/>
                </a:solidFill>
                <a:latin typeface="Montserrat Light"/>
                <a:ea typeface="Montserrat Light"/>
                <a:cs typeface="Montserrat Light"/>
                <a:sym typeface="Montserrat Light"/>
              </a:rPr>
              <a:t> method for closing.</a:t>
            </a:r>
            <a:endParaRPr sz="1700">
              <a:solidFill>
                <a:srgbClr val="103452"/>
              </a:solidFill>
              <a:latin typeface="Montserrat Light"/>
              <a:ea typeface="Montserrat Light"/>
              <a:cs typeface="Montserrat Light"/>
              <a:sym typeface="Montserrat Light"/>
            </a:endParaRPr>
          </a:p>
        </p:txBody>
      </p:sp>
      <p:sp>
        <p:nvSpPr>
          <p:cNvPr id="393" name="Google Shape;393;p70"/>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Resource Management: Explicit Method</a:t>
            </a:r>
            <a:endParaRPr b="1" sz="2300">
              <a:solidFill>
                <a:srgbClr val="C4A54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71"/>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99" name="Google Shape;399;p71"/>
          <p:cNvSpPr/>
          <p:nvPr/>
        </p:nvSpPr>
        <p:spPr>
          <a:xfrm>
            <a:off x="1108800" y="961200"/>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 name="Google Shape;400;p71"/>
          <p:cNvSpPr txBox="1"/>
          <p:nvPr/>
        </p:nvSpPr>
        <p:spPr>
          <a:xfrm>
            <a:off x="1108800" y="961200"/>
            <a:ext cx="6924000" cy="1610700"/>
          </a:xfrm>
          <a:prstGeom prst="rect">
            <a:avLst/>
          </a:prstGeom>
          <a:noFill/>
          <a:ln>
            <a:noFill/>
          </a:ln>
        </p:spPr>
        <p:txBody>
          <a:bodyPr anchorCtr="0" anchor="ctr" bIns="68575" lIns="68575" spcFirstLastPara="1" rIns="68575" wrap="square" tIns="67500">
            <a:noAutofit/>
          </a:bodyPr>
          <a:lstStyle/>
          <a:p>
            <a:pPr indent="-336550" lvl="0" marL="457200" rtl="0" algn="l">
              <a:lnSpc>
                <a:spcPct val="150000"/>
              </a:lnSpc>
              <a:spcBef>
                <a:spcPts val="0"/>
              </a:spcBef>
              <a:spcAft>
                <a:spcPts val="0"/>
              </a:spcAft>
              <a:buClr>
                <a:srgbClr val="103452"/>
              </a:buClr>
              <a:buSzPts val="1700"/>
              <a:buFont typeface="Montserrat Light"/>
              <a:buChar char="●"/>
            </a:pPr>
            <a:r>
              <a:rPr lang="en-GB" sz="1700">
                <a:solidFill>
                  <a:srgbClr val="103452"/>
                </a:solidFill>
                <a:latin typeface="Montserrat Light"/>
                <a:ea typeface="Montserrat Light"/>
                <a:cs typeface="Montserrat Light"/>
                <a:sym typeface="Montserrat Light"/>
              </a:rPr>
              <a:t>Reading from Text Files: You can read text from a file using the open() function with the mode 'r'</a:t>
            </a:r>
            <a:endParaRPr sz="1700">
              <a:solidFill>
                <a:srgbClr val="103452"/>
              </a:solidFill>
              <a:latin typeface="Montserrat Light"/>
              <a:ea typeface="Montserrat Light"/>
              <a:cs typeface="Montserrat Light"/>
              <a:sym typeface="Montserrat Light"/>
            </a:endParaRPr>
          </a:p>
        </p:txBody>
      </p:sp>
      <p:pic>
        <p:nvPicPr>
          <p:cNvPr id="401" name="Google Shape;401;p71"/>
          <p:cNvPicPr preferRelativeResize="0"/>
          <p:nvPr/>
        </p:nvPicPr>
        <p:blipFill>
          <a:blip r:embed="rId4">
            <a:alphaModFix/>
          </a:blip>
          <a:stretch>
            <a:fillRect/>
          </a:stretch>
        </p:blipFill>
        <p:spPr>
          <a:xfrm>
            <a:off x="2101613" y="2890800"/>
            <a:ext cx="4686300" cy="990600"/>
          </a:xfrm>
          <a:prstGeom prst="rect">
            <a:avLst/>
          </a:prstGeom>
          <a:noFill/>
          <a:ln>
            <a:noFill/>
          </a:ln>
        </p:spPr>
      </p:pic>
      <p:sp>
        <p:nvSpPr>
          <p:cNvPr id="402" name="Google Shape;402;p71"/>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File Access Modes (r)</a:t>
            </a:r>
            <a:endParaRPr b="1" sz="2300">
              <a:solidFill>
                <a:srgbClr val="C4A54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54"/>
          <p:cNvSpPr/>
          <p:nvPr/>
        </p:nvSpPr>
        <p:spPr>
          <a:xfrm>
            <a:off x="0" y="-1"/>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5" name="Google Shape;215;p54"/>
          <p:cNvSpPr/>
          <p:nvPr/>
        </p:nvSpPr>
        <p:spPr>
          <a:xfrm>
            <a:off x="0" y="0"/>
            <a:ext cx="9144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A group of people looking at a computer&#10;&#10;Description automatically generated" id="216" name="Google Shape;216;p54"/>
          <p:cNvPicPr preferRelativeResize="0"/>
          <p:nvPr/>
        </p:nvPicPr>
        <p:blipFill rotWithShape="1">
          <a:blip r:embed="rId3">
            <a:alphaModFix amt="60000"/>
          </a:blip>
          <a:srcRect b="15730" l="0" r="0" t="0"/>
          <a:stretch/>
        </p:blipFill>
        <p:spPr>
          <a:xfrm>
            <a:off x="-1" y="8"/>
            <a:ext cx="9143998" cy="5143492"/>
          </a:xfrm>
          <a:prstGeom prst="rect">
            <a:avLst/>
          </a:prstGeom>
          <a:noFill/>
          <a:ln>
            <a:noFill/>
          </a:ln>
        </p:spPr>
      </p:pic>
      <p:sp>
        <p:nvSpPr>
          <p:cNvPr id="217" name="Google Shape;217;p54"/>
          <p:cNvSpPr txBox="1"/>
          <p:nvPr>
            <p:ph type="title"/>
          </p:nvPr>
        </p:nvSpPr>
        <p:spPr>
          <a:xfrm>
            <a:off x="630938" y="450319"/>
            <a:ext cx="8098875" cy="24750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5700"/>
              <a:buFont typeface="Verdana"/>
              <a:buNone/>
            </a:pPr>
            <a:r>
              <a:rPr lang="en-GB" sz="5700"/>
              <a:t>Text File IO</a:t>
            </a:r>
            <a:endParaRPr b="1"/>
          </a:p>
        </p:txBody>
      </p:sp>
      <p:sp>
        <p:nvSpPr>
          <p:cNvPr id="218" name="Google Shape;218;p54"/>
          <p:cNvSpPr txBox="1"/>
          <p:nvPr>
            <p:ph idx="1" type="subTitle"/>
          </p:nvPr>
        </p:nvSpPr>
        <p:spPr>
          <a:xfrm>
            <a:off x="644652" y="3054034"/>
            <a:ext cx="7406640" cy="106076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FFFF"/>
              </a:buClr>
              <a:buSzPts val="1800"/>
              <a:buNone/>
            </a:pPr>
            <a:r>
              <a:rPr b="1" lang="en-GB">
                <a:solidFill>
                  <a:srgbClr val="A9FFD7"/>
                </a:solidFill>
              </a:rPr>
              <a:t>September </a:t>
            </a:r>
            <a:r>
              <a:rPr b="1" lang="en-GB">
                <a:solidFill>
                  <a:srgbClr val="A9FFD7"/>
                </a:solidFill>
              </a:rPr>
              <a:t>2024</a:t>
            </a:r>
            <a:endParaRPr b="1">
              <a:solidFill>
                <a:srgbClr val="A9FFD7"/>
              </a:solidFill>
            </a:endParaRPr>
          </a:p>
        </p:txBody>
      </p:sp>
      <p:pic>
        <p:nvPicPr>
          <p:cNvPr id="219" name="Google Shape;219;p54"/>
          <p:cNvPicPr preferRelativeResize="0"/>
          <p:nvPr/>
        </p:nvPicPr>
        <p:blipFill>
          <a:blip r:embed="rId4">
            <a:alphaModFix/>
          </a:blip>
          <a:stretch>
            <a:fillRect/>
          </a:stretch>
        </p:blipFill>
        <p:spPr>
          <a:xfrm>
            <a:off x="6451275" y="58219"/>
            <a:ext cx="2541169" cy="1209581"/>
          </a:xfrm>
          <a:prstGeom prst="rect">
            <a:avLst/>
          </a:prstGeom>
          <a:noFill/>
          <a:ln>
            <a:noFill/>
          </a:ln>
        </p:spPr>
      </p:pic>
      <p:pic>
        <p:nvPicPr>
          <p:cNvPr id="220" name="Google Shape;220;p54"/>
          <p:cNvPicPr preferRelativeResize="0"/>
          <p:nvPr/>
        </p:nvPicPr>
        <p:blipFill rotWithShape="1">
          <a:blip r:embed="rId5">
            <a:alphaModFix/>
          </a:blip>
          <a:srcRect b="0" l="0" r="0" t="0"/>
          <a:stretch/>
        </p:blipFill>
        <p:spPr>
          <a:xfrm>
            <a:off x="731419" y="1165556"/>
            <a:ext cx="4599636" cy="902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72"/>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408" name="Google Shape;408;p72"/>
          <p:cNvSpPr/>
          <p:nvPr/>
        </p:nvSpPr>
        <p:spPr>
          <a:xfrm>
            <a:off x="1108800" y="961200"/>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09" name="Google Shape;409;p72"/>
          <p:cNvPicPr preferRelativeResize="0"/>
          <p:nvPr/>
        </p:nvPicPr>
        <p:blipFill>
          <a:blip r:embed="rId4">
            <a:alphaModFix/>
          </a:blip>
          <a:stretch>
            <a:fillRect/>
          </a:stretch>
        </p:blipFill>
        <p:spPr>
          <a:xfrm>
            <a:off x="2266950" y="2890800"/>
            <a:ext cx="4610100" cy="1009650"/>
          </a:xfrm>
          <a:prstGeom prst="rect">
            <a:avLst/>
          </a:prstGeom>
          <a:noFill/>
          <a:ln>
            <a:noFill/>
          </a:ln>
        </p:spPr>
      </p:pic>
      <p:sp>
        <p:nvSpPr>
          <p:cNvPr id="410" name="Google Shape;410;p72"/>
          <p:cNvSpPr txBox="1"/>
          <p:nvPr/>
        </p:nvSpPr>
        <p:spPr>
          <a:xfrm>
            <a:off x="1110050" y="961200"/>
            <a:ext cx="6924000" cy="1610700"/>
          </a:xfrm>
          <a:prstGeom prst="rect">
            <a:avLst/>
          </a:prstGeom>
          <a:noFill/>
          <a:ln>
            <a:noFill/>
          </a:ln>
        </p:spPr>
        <p:txBody>
          <a:bodyPr anchorCtr="0" anchor="ctr" bIns="68575" lIns="68575" spcFirstLastPara="1" rIns="68575" wrap="square" tIns="67500">
            <a:noAutofit/>
          </a:bodyPr>
          <a:lstStyle/>
          <a:p>
            <a:pPr indent="-336550" lvl="0" marL="457200" rtl="0" algn="l">
              <a:lnSpc>
                <a:spcPct val="150000"/>
              </a:lnSpc>
              <a:spcBef>
                <a:spcPts val="0"/>
              </a:spcBef>
              <a:spcAft>
                <a:spcPts val="0"/>
              </a:spcAft>
              <a:buClr>
                <a:srgbClr val="103452"/>
              </a:buClr>
              <a:buSzPts val="1700"/>
              <a:buChar char="●"/>
            </a:pPr>
            <a:r>
              <a:rPr lang="en-GB" sz="1700">
                <a:solidFill>
                  <a:srgbClr val="103452"/>
                </a:solidFill>
                <a:latin typeface="Montserrat Light"/>
                <a:ea typeface="Montserrat Light"/>
                <a:cs typeface="Montserrat Light"/>
                <a:sym typeface="Montserrat Light"/>
              </a:rPr>
              <a:t>Writing to Text Files: You can write text to a file using the open() function with the mode 'w'</a:t>
            </a:r>
            <a:endParaRPr sz="1700">
              <a:solidFill>
                <a:srgbClr val="103452"/>
              </a:solidFill>
              <a:latin typeface="Montserrat Light"/>
              <a:ea typeface="Montserrat Light"/>
              <a:cs typeface="Montserrat Light"/>
              <a:sym typeface="Montserrat Light"/>
            </a:endParaRPr>
          </a:p>
        </p:txBody>
      </p:sp>
      <p:sp>
        <p:nvSpPr>
          <p:cNvPr id="411" name="Google Shape;411;p72"/>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File Access Modes (w)</a:t>
            </a:r>
            <a:endParaRPr b="1" sz="2300">
              <a:solidFill>
                <a:srgbClr val="C4A54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73"/>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417" name="Google Shape;417;p73"/>
          <p:cNvSpPr/>
          <p:nvPr/>
        </p:nvSpPr>
        <p:spPr>
          <a:xfrm>
            <a:off x="1108800" y="961200"/>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18" name="Google Shape;418;p73"/>
          <p:cNvPicPr preferRelativeResize="0"/>
          <p:nvPr/>
        </p:nvPicPr>
        <p:blipFill>
          <a:blip r:embed="rId4">
            <a:alphaModFix/>
          </a:blip>
          <a:stretch>
            <a:fillRect/>
          </a:stretch>
        </p:blipFill>
        <p:spPr>
          <a:xfrm>
            <a:off x="2309813" y="2890800"/>
            <a:ext cx="4524375" cy="1028700"/>
          </a:xfrm>
          <a:prstGeom prst="rect">
            <a:avLst/>
          </a:prstGeom>
          <a:noFill/>
          <a:ln>
            <a:noFill/>
          </a:ln>
        </p:spPr>
      </p:pic>
      <p:sp>
        <p:nvSpPr>
          <p:cNvPr id="419" name="Google Shape;419;p73"/>
          <p:cNvSpPr txBox="1"/>
          <p:nvPr/>
        </p:nvSpPr>
        <p:spPr>
          <a:xfrm>
            <a:off x="1110050" y="961200"/>
            <a:ext cx="6924000" cy="1610700"/>
          </a:xfrm>
          <a:prstGeom prst="rect">
            <a:avLst/>
          </a:prstGeom>
          <a:noFill/>
          <a:ln>
            <a:noFill/>
          </a:ln>
        </p:spPr>
        <p:txBody>
          <a:bodyPr anchorCtr="0" anchor="ctr" bIns="68575" lIns="68575" spcFirstLastPara="1" rIns="68575" wrap="square" tIns="67500">
            <a:noAutofit/>
          </a:bodyPr>
          <a:lstStyle/>
          <a:p>
            <a:pPr indent="-336550" lvl="0" marL="457200" rtl="0" algn="l">
              <a:lnSpc>
                <a:spcPct val="150000"/>
              </a:lnSpc>
              <a:spcBef>
                <a:spcPts val="0"/>
              </a:spcBef>
              <a:spcAft>
                <a:spcPts val="0"/>
              </a:spcAft>
              <a:buClr>
                <a:srgbClr val="103452"/>
              </a:buClr>
              <a:buSzPts val="1700"/>
              <a:buChar char="●"/>
            </a:pPr>
            <a:r>
              <a:rPr lang="en-GB" sz="1700">
                <a:solidFill>
                  <a:srgbClr val="103452"/>
                </a:solidFill>
                <a:latin typeface="Montserrat Light"/>
                <a:ea typeface="Montserrat Light"/>
                <a:cs typeface="Montserrat Light"/>
                <a:sym typeface="Montserrat Light"/>
              </a:rPr>
              <a:t>Appending to Text Files: You can append text to an existing file using the open() function with the mode 'a'</a:t>
            </a:r>
            <a:endParaRPr sz="1700">
              <a:solidFill>
                <a:srgbClr val="103452"/>
              </a:solidFill>
              <a:latin typeface="Montserrat Light"/>
              <a:ea typeface="Montserrat Light"/>
              <a:cs typeface="Montserrat Light"/>
              <a:sym typeface="Montserrat Light"/>
            </a:endParaRPr>
          </a:p>
        </p:txBody>
      </p:sp>
      <p:sp>
        <p:nvSpPr>
          <p:cNvPr id="420" name="Google Shape;420;p73"/>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File Access Modes (a)</a:t>
            </a:r>
            <a:endParaRPr b="1" sz="2300">
              <a:solidFill>
                <a:srgbClr val="C4A54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74"/>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426" name="Google Shape;426;p74"/>
          <p:cNvSpPr/>
          <p:nvPr/>
        </p:nvSpPr>
        <p:spPr>
          <a:xfrm>
            <a:off x="110998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74"/>
          <p:cNvSpPr txBox="1"/>
          <p:nvPr/>
        </p:nvSpPr>
        <p:spPr>
          <a:xfrm>
            <a:off x="1110000" y="1058575"/>
            <a:ext cx="692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2"/>
                </a:solidFill>
                <a:latin typeface="Montserrat"/>
                <a:ea typeface="Montserrat"/>
                <a:cs typeface="Montserrat"/>
                <a:sym typeface="Montserrat"/>
              </a:rPr>
              <a:t>Read from a File Python</a:t>
            </a:r>
            <a:endParaRPr b="1">
              <a:solidFill>
                <a:schemeClr val="dk2"/>
              </a:solidFill>
              <a:latin typeface="Montserrat"/>
              <a:ea typeface="Montserrat"/>
              <a:cs typeface="Montserrat"/>
              <a:sym typeface="Montserrat"/>
            </a:endParaRPr>
          </a:p>
          <a:p>
            <a:pPr indent="0" lvl="0" marL="0" rtl="0" algn="ctr">
              <a:spcBef>
                <a:spcPts val="0"/>
              </a:spcBef>
              <a:spcAft>
                <a:spcPts val="0"/>
              </a:spcAft>
              <a:buNone/>
            </a:pPr>
            <a:r>
              <a:rPr lang="en-GB">
                <a:solidFill>
                  <a:schemeClr val="dk2"/>
                </a:solidFill>
                <a:latin typeface="Montserrat Medium"/>
                <a:ea typeface="Montserrat Medium"/>
                <a:cs typeface="Montserrat Medium"/>
                <a:sym typeface="Montserrat Medium"/>
              </a:rPr>
              <a:t>Methods</a:t>
            </a:r>
            <a:endParaRPr>
              <a:solidFill>
                <a:schemeClr val="dk2"/>
              </a:solidFill>
              <a:latin typeface="Montserrat Medium"/>
              <a:ea typeface="Montserrat Medium"/>
              <a:cs typeface="Montserrat Medium"/>
              <a:sym typeface="Montserrat Medium"/>
            </a:endParaRPr>
          </a:p>
        </p:txBody>
      </p:sp>
      <p:cxnSp>
        <p:nvCxnSpPr>
          <p:cNvPr id="428" name="Google Shape;428;p74"/>
          <p:cNvCxnSpPr/>
          <p:nvPr/>
        </p:nvCxnSpPr>
        <p:spPr>
          <a:xfrm flipH="1">
            <a:off x="4564600" y="1618925"/>
            <a:ext cx="9300" cy="990900"/>
          </a:xfrm>
          <a:prstGeom prst="straightConnector1">
            <a:avLst/>
          </a:prstGeom>
          <a:noFill/>
          <a:ln cap="flat" cmpd="sng" w="28575">
            <a:solidFill>
              <a:schemeClr val="dk2"/>
            </a:solidFill>
            <a:prstDash val="solid"/>
            <a:round/>
            <a:headEnd len="med" w="med" type="none"/>
            <a:tailEnd len="med" w="med" type="none"/>
          </a:ln>
        </p:spPr>
      </p:cxnSp>
      <p:cxnSp>
        <p:nvCxnSpPr>
          <p:cNvPr id="429" name="Google Shape;429;p74"/>
          <p:cNvCxnSpPr/>
          <p:nvPr/>
        </p:nvCxnSpPr>
        <p:spPr>
          <a:xfrm>
            <a:off x="2072775" y="2068975"/>
            <a:ext cx="5103000" cy="17100"/>
          </a:xfrm>
          <a:prstGeom prst="straightConnector1">
            <a:avLst/>
          </a:prstGeom>
          <a:noFill/>
          <a:ln cap="flat" cmpd="sng" w="38100">
            <a:solidFill>
              <a:schemeClr val="dk2"/>
            </a:solidFill>
            <a:prstDash val="solid"/>
            <a:round/>
            <a:headEnd len="med" w="med" type="none"/>
            <a:tailEnd len="med" w="med" type="none"/>
          </a:ln>
        </p:spPr>
      </p:cxnSp>
      <p:cxnSp>
        <p:nvCxnSpPr>
          <p:cNvPr id="430" name="Google Shape;430;p74"/>
          <p:cNvCxnSpPr/>
          <p:nvPr/>
        </p:nvCxnSpPr>
        <p:spPr>
          <a:xfrm flipH="1">
            <a:off x="7154475" y="2068975"/>
            <a:ext cx="1500" cy="541500"/>
          </a:xfrm>
          <a:prstGeom prst="straightConnector1">
            <a:avLst/>
          </a:prstGeom>
          <a:noFill/>
          <a:ln cap="flat" cmpd="sng" w="38100">
            <a:solidFill>
              <a:schemeClr val="dk2"/>
            </a:solidFill>
            <a:prstDash val="solid"/>
            <a:round/>
            <a:headEnd len="med" w="med" type="none"/>
            <a:tailEnd len="med" w="med" type="none"/>
          </a:ln>
        </p:spPr>
      </p:cxnSp>
      <p:cxnSp>
        <p:nvCxnSpPr>
          <p:cNvPr id="431" name="Google Shape;431;p74"/>
          <p:cNvCxnSpPr/>
          <p:nvPr/>
        </p:nvCxnSpPr>
        <p:spPr>
          <a:xfrm>
            <a:off x="2089150" y="2051875"/>
            <a:ext cx="300" cy="558600"/>
          </a:xfrm>
          <a:prstGeom prst="straightConnector1">
            <a:avLst/>
          </a:prstGeom>
          <a:noFill/>
          <a:ln cap="flat" cmpd="sng" w="38100">
            <a:solidFill>
              <a:schemeClr val="dk2"/>
            </a:solidFill>
            <a:prstDash val="solid"/>
            <a:round/>
            <a:headEnd len="med" w="med" type="none"/>
            <a:tailEnd len="med" w="med" type="none"/>
          </a:ln>
        </p:spPr>
      </p:cxnSp>
      <p:sp>
        <p:nvSpPr>
          <p:cNvPr id="432" name="Google Shape;432;p74"/>
          <p:cNvSpPr txBox="1"/>
          <p:nvPr/>
        </p:nvSpPr>
        <p:spPr>
          <a:xfrm>
            <a:off x="1437100" y="2610475"/>
            <a:ext cx="13044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2"/>
                </a:solidFill>
                <a:latin typeface="Montserrat"/>
                <a:ea typeface="Montserrat"/>
                <a:cs typeface="Montserrat"/>
                <a:sym typeface="Montserrat"/>
              </a:rPr>
              <a:t>read()</a:t>
            </a:r>
            <a:endParaRPr b="1" sz="1000">
              <a:solidFill>
                <a:schemeClr val="dk2"/>
              </a:solidFill>
              <a:latin typeface="Montserrat"/>
              <a:ea typeface="Montserrat"/>
              <a:cs typeface="Montserrat"/>
              <a:sym typeface="Montserrat"/>
            </a:endParaRPr>
          </a:p>
          <a:p>
            <a:pPr indent="0" lvl="0" marL="0" rtl="0" algn="ctr">
              <a:spcBef>
                <a:spcPts val="0"/>
              </a:spcBef>
              <a:spcAft>
                <a:spcPts val="0"/>
              </a:spcAft>
              <a:buNone/>
            </a:pPr>
            <a:r>
              <a:rPr lang="en-GB" sz="1000">
                <a:solidFill>
                  <a:schemeClr val="dk2"/>
                </a:solidFill>
                <a:latin typeface="Montserrat Medium"/>
                <a:ea typeface="Montserrat Medium"/>
                <a:cs typeface="Montserrat Medium"/>
                <a:sym typeface="Montserrat Medium"/>
              </a:rPr>
              <a:t>Reads the entire contents of the file and returns it as a string.</a:t>
            </a:r>
            <a:endParaRPr sz="1000">
              <a:solidFill>
                <a:schemeClr val="dk2"/>
              </a:solidFill>
              <a:latin typeface="Montserrat Medium"/>
              <a:ea typeface="Montserrat Medium"/>
              <a:cs typeface="Montserrat Medium"/>
              <a:sym typeface="Montserrat Medium"/>
            </a:endParaRPr>
          </a:p>
        </p:txBody>
      </p:sp>
      <p:sp>
        <p:nvSpPr>
          <p:cNvPr id="433" name="Google Shape;433;p74"/>
          <p:cNvSpPr txBox="1"/>
          <p:nvPr/>
        </p:nvSpPr>
        <p:spPr>
          <a:xfrm>
            <a:off x="3917050" y="2610475"/>
            <a:ext cx="13044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2"/>
                </a:solidFill>
                <a:latin typeface="Montserrat"/>
                <a:ea typeface="Montserrat"/>
                <a:cs typeface="Montserrat"/>
                <a:sym typeface="Montserrat"/>
              </a:rPr>
              <a:t>readline()</a:t>
            </a:r>
            <a:endParaRPr b="1" sz="1000">
              <a:solidFill>
                <a:schemeClr val="dk2"/>
              </a:solidFill>
              <a:latin typeface="Montserrat"/>
              <a:ea typeface="Montserrat"/>
              <a:cs typeface="Montserrat"/>
              <a:sym typeface="Montserrat"/>
            </a:endParaRPr>
          </a:p>
          <a:p>
            <a:pPr indent="0" lvl="0" marL="0" rtl="0" algn="ctr">
              <a:spcBef>
                <a:spcPts val="0"/>
              </a:spcBef>
              <a:spcAft>
                <a:spcPts val="0"/>
              </a:spcAft>
              <a:buNone/>
            </a:pPr>
            <a:r>
              <a:rPr lang="en-GB" sz="1000">
                <a:solidFill>
                  <a:schemeClr val="dk2"/>
                </a:solidFill>
                <a:latin typeface="Montserrat Medium"/>
                <a:ea typeface="Montserrat Medium"/>
                <a:cs typeface="Montserrat Medium"/>
                <a:sym typeface="Montserrat Medium"/>
              </a:rPr>
              <a:t>Reads a single line from the file and returns it as a string.</a:t>
            </a:r>
            <a:endParaRPr sz="1000">
              <a:solidFill>
                <a:schemeClr val="dk2"/>
              </a:solidFill>
              <a:latin typeface="Montserrat Medium"/>
              <a:ea typeface="Montserrat Medium"/>
              <a:cs typeface="Montserrat Medium"/>
              <a:sym typeface="Montserrat Medium"/>
            </a:endParaRPr>
          </a:p>
        </p:txBody>
      </p:sp>
      <p:sp>
        <p:nvSpPr>
          <p:cNvPr id="434" name="Google Shape;434;p74"/>
          <p:cNvSpPr txBox="1"/>
          <p:nvPr/>
        </p:nvSpPr>
        <p:spPr>
          <a:xfrm>
            <a:off x="6503025" y="2610475"/>
            <a:ext cx="13044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2"/>
                </a:solidFill>
                <a:latin typeface="Montserrat"/>
                <a:ea typeface="Montserrat"/>
                <a:cs typeface="Montserrat"/>
                <a:sym typeface="Montserrat"/>
              </a:rPr>
              <a:t>readlines()</a:t>
            </a:r>
            <a:endParaRPr b="1" sz="1000">
              <a:solidFill>
                <a:schemeClr val="dk2"/>
              </a:solidFill>
              <a:latin typeface="Montserrat"/>
              <a:ea typeface="Montserrat"/>
              <a:cs typeface="Montserrat"/>
              <a:sym typeface="Montserrat"/>
            </a:endParaRPr>
          </a:p>
          <a:p>
            <a:pPr indent="0" lvl="0" marL="0" rtl="0" algn="ctr">
              <a:spcBef>
                <a:spcPts val="0"/>
              </a:spcBef>
              <a:spcAft>
                <a:spcPts val="0"/>
              </a:spcAft>
              <a:buNone/>
            </a:pPr>
            <a:r>
              <a:rPr lang="en-GB" sz="1000">
                <a:solidFill>
                  <a:schemeClr val="dk2"/>
                </a:solidFill>
                <a:latin typeface="Montserrat Medium"/>
                <a:ea typeface="Montserrat Medium"/>
                <a:cs typeface="Montserrat Medium"/>
                <a:sym typeface="Montserrat Medium"/>
              </a:rPr>
              <a:t>Reads all lines from the file and returns them as a list of strings.</a:t>
            </a:r>
            <a:endParaRPr sz="1000">
              <a:solidFill>
                <a:schemeClr val="dk2"/>
              </a:solidFill>
              <a:latin typeface="Montserrat Medium"/>
              <a:ea typeface="Montserrat Medium"/>
              <a:cs typeface="Montserrat Medium"/>
              <a:sym typeface="Montserrat Medium"/>
            </a:endParaRPr>
          </a:p>
        </p:txBody>
      </p:sp>
      <p:sp>
        <p:nvSpPr>
          <p:cNvPr id="435" name="Google Shape;435;p74"/>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File Handling (Reading)</a:t>
            </a:r>
            <a:endParaRPr b="1" sz="2300">
              <a:solidFill>
                <a:srgbClr val="C4A542"/>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75"/>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441" name="Google Shape;441;p75"/>
          <p:cNvSpPr/>
          <p:nvPr/>
        </p:nvSpPr>
        <p:spPr>
          <a:xfrm>
            <a:off x="110998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 name="Google Shape;442;p75"/>
          <p:cNvSpPr txBox="1"/>
          <p:nvPr/>
        </p:nvSpPr>
        <p:spPr>
          <a:xfrm>
            <a:off x="1110000" y="1058575"/>
            <a:ext cx="692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2"/>
                </a:solidFill>
                <a:latin typeface="Montserrat"/>
                <a:ea typeface="Montserrat"/>
                <a:cs typeface="Montserrat"/>
                <a:sym typeface="Montserrat"/>
              </a:rPr>
              <a:t>Write to</a:t>
            </a:r>
            <a:r>
              <a:rPr b="1" lang="en-GB">
                <a:solidFill>
                  <a:schemeClr val="dk2"/>
                </a:solidFill>
                <a:latin typeface="Montserrat"/>
                <a:ea typeface="Montserrat"/>
                <a:cs typeface="Montserrat"/>
                <a:sym typeface="Montserrat"/>
              </a:rPr>
              <a:t> a File Python</a:t>
            </a:r>
            <a:endParaRPr b="1">
              <a:solidFill>
                <a:schemeClr val="dk2"/>
              </a:solidFill>
              <a:latin typeface="Montserrat"/>
              <a:ea typeface="Montserrat"/>
              <a:cs typeface="Montserrat"/>
              <a:sym typeface="Montserrat"/>
            </a:endParaRPr>
          </a:p>
          <a:p>
            <a:pPr indent="0" lvl="0" marL="0" rtl="0" algn="ctr">
              <a:spcBef>
                <a:spcPts val="0"/>
              </a:spcBef>
              <a:spcAft>
                <a:spcPts val="0"/>
              </a:spcAft>
              <a:buNone/>
            </a:pPr>
            <a:r>
              <a:rPr lang="en-GB">
                <a:solidFill>
                  <a:schemeClr val="dk2"/>
                </a:solidFill>
                <a:latin typeface="Montserrat Medium"/>
                <a:ea typeface="Montserrat Medium"/>
                <a:cs typeface="Montserrat Medium"/>
                <a:sym typeface="Montserrat Medium"/>
              </a:rPr>
              <a:t>Methods</a:t>
            </a:r>
            <a:endParaRPr>
              <a:solidFill>
                <a:schemeClr val="dk2"/>
              </a:solidFill>
              <a:latin typeface="Montserrat Medium"/>
              <a:ea typeface="Montserrat Medium"/>
              <a:cs typeface="Montserrat Medium"/>
              <a:sym typeface="Montserrat Medium"/>
            </a:endParaRPr>
          </a:p>
        </p:txBody>
      </p:sp>
      <p:cxnSp>
        <p:nvCxnSpPr>
          <p:cNvPr id="443" name="Google Shape;443;p75"/>
          <p:cNvCxnSpPr/>
          <p:nvPr/>
        </p:nvCxnSpPr>
        <p:spPr>
          <a:xfrm flipH="1">
            <a:off x="4528763" y="1612975"/>
            <a:ext cx="3300" cy="472800"/>
          </a:xfrm>
          <a:prstGeom prst="straightConnector1">
            <a:avLst/>
          </a:prstGeom>
          <a:noFill/>
          <a:ln cap="flat" cmpd="sng" w="28575">
            <a:solidFill>
              <a:schemeClr val="dk2"/>
            </a:solidFill>
            <a:prstDash val="solid"/>
            <a:round/>
            <a:headEnd len="med" w="med" type="none"/>
            <a:tailEnd len="med" w="med" type="none"/>
          </a:ln>
        </p:spPr>
      </p:cxnSp>
      <p:cxnSp>
        <p:nvCxnSpPr>
          <p:cNvPr id="444" name="Google Shape;444;p75"/>
          <p:cNvCxnSpPr/>
          <p:nvPr/>
        </p:nvCxnSpPr>
        <p:spPr>
          <a:xfrm>
            <a:off x="2915200" y="2072575"/>
            <a:ext cx="3231900" cy="13200"/>
          </a:xfrm>
          <a:prstGeom prst="straightConnector1">
            <a:avLst/>
          </a:prstGeom>
          <a:noFill/>
          <a:ln cap="flat" cmpd="sng" w="38100">
            <a:solidFill>
              <a:schemeClr val="dk2"/>
            </a:solidFill>
            <a:prstDash val="solid"/>
            <a:round/>
            <a:headEnd len="med" w="med" type="none"/>
            <a:tailEnd len="med" w="med" type="none"/>
          </a:ln>
        </p:spPr>
      </p:cxnSp>
      <p:cxnSp>
        <p:nvCxnSpPr>
          <p:cNvPr id="445" name="Google Shape;445;p75"/>
          <p:cNvCxnSpPr/>
          <p:nvPr/>
        </p:nvCxnSpPr>
        <p:spPr>
          <a:xfrm flipH="1">
            <a:off x="6125950" y="2068975"/>
            <a:ext cx="1500" cy="541500"/>
          </a:xfrm>
          <a:prstGeom prst="straightConnector1">
            <a:avLst/>
          </a:prstGeom>
          <a:noFill/>
          <a:ln cap="flat" cmpd="sng" w="38100">
            <a:solidFill>
              <a:schemeClr val="dk2"/>
            </a:solidFill>
            <a:prstDash val="solid"/>
            <a:round/>
            <a:headEnd len="med" w="med" type="none"/>
            <a:tailEnd len="med" w="med" type="none"/>
          </a:ln>
        </p:spPr>
      </p:cxnSp>
      <p:cxnSp>
        <p:nvCxnSpPr>
          <p:cNvPr id="446" name="Google Shape;446;p75"/>
          <p:cNvCxnSpPr/>
          <p:nvPr/>
        </p:nvCxnSpPr>
        <p:spPr>
          <a:xfrm>
            <a:off x="2934575" y="2055450"/>
            <a:ext cx="300" cy="558600"/>
          </a:xfrm>
          <a:prstGeom prst="straightConnector1">
            <a:avLst/>
          </a:prstGeom>
          <a:noFill/>
          <a:ln cap="flat" cmpd="sng" w="38100">
            <a:solidFill>
              <a:schemeClr val="dk2"/>
            </a:solidFill>
            <a:prstDash val="solid"/>
            <a:round/>
            <a:headEnd len="med" w="med" type="none"/>
            <a:tailEnd len="med" w="med" type="none"/>
          </a:ln>
        </p:spPr>
      </p:cxnSp>
      <p:sp>
        <p:nvSpPr>
          <p:cNvPr id="447" name="Google Shape;447;p75"/>
          <p:cNvSpPr txBox="1"/>
          <p:nvPr/>
        </p:nvSpPr>
        <p:spPr>
          <a:xfrm>
            <a:off x="2029050" y="2614050"/>
            <a:ext cx="173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2"/>
                </a:solidFill>
                <a:latin typeface="Montserrat"/>
                <a:ea typeface="Montserrat"/>
                <a:cs typeface="Montserrat"/>
                <a:sym typeface="Montserrat"/>
              </a:rPr>
              <a:t>write</a:t>
            </a:r>
            <a:r>
              <a:rPr b="1" lang="en-GB" sz="1000">
                <a:solidFill>
                  <a:schemeClr val="dk2"/>
                </a:solidFill>
                <a:latin typeface="Montserrat"/>
                <a:ea typeface="Montserrat"/>
                <a:cs typeface="Montserrat"/>
                <a:sym typeface="Montserrat"/>
              </a:rPr>
              <a:t>()</a:t>
            </a:r>
            <a:endParaRPr b="1" sz="1000">
              <a:solidFill>
                <a:schemeClr val="dk2"/>
              </a:solidFill>
              <a:latin typeface="Montserrat"/>
              <a:ea typeface="Montserrat"/>
              <a:cs typeface="Montserrat"/>
              <a:sym typeface="Montserrat"/>
            </a:endParaRPr>
          </a:p>
          <a:p>
            <a:pPr indent="0" lvl="0" marL="0" rtl="0" algn="ctr">
              <a:spcBef>
                <a:spcPts val="0"/>
              </a:spcBef>
              <a:spcAft>
                <a:spcPts val="0"/>
              </a:spcAft>
              <a:buNone/>
            </a:pPr>
            <a:r>
              <a:rPr lang="en-GB" sz="1000">
                <a:solidFill>
                  <a:schemeClr val="dk2"/>
                </a:solidFill>
                <a:latin typeface="Montserrat Medium"/>
                <a:ea typeface="Montserrat Medium"/>
                <a:cs typeface="Montserrat Medium"/>
                <a:sym typeface="Montserrat Medium"/>
              </a:rPr>
              <a:t>This method is used to write data to the file. It takes a string argument and adds it to the end of the file.</a:t>
            </a:r>
            <a:endParaRPr sz="1000">
              <a:solidFill>
                <a:schemeClr val="dk2"/>
              </a:solidFill>
              <a:latin typeface="Montserrat Medium"/>
              <a:ea typeface="Montserrat Medium"/>
              <a:cs typeface="Montserrat Medium"/>
              <a:sym typeface="Montserrat Medium"/>
            </a:endParaRPr>
          </a:p>
        </p:txBody>
      </p:sp>
      <p:sp>
        <p:nvSpPr>
          <p:cNvPr id="448" name="Google Shape;448;p75"/>
          <p:cNvSpPr txBox="1"/>
          <p:nvPr/>
        </p:nvSpPr>
        <p:spPr>
          <a:xfrm>
            <a:off x="5091125" y="2614050"/>
            <a:ext cx="1999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2"/>
                </a:solidFill>
                <a:latin typeface="Montserrat"/>
                <a:ea typeface="Montserrat"/>
                <a:cs typeface="Montserrat"/>
                <a:sym typeface="Montserrat"/>
              </a:rPr>
              <a:t>writelines()</a:t>
            </a:r>
            <a:endParaRPr b="1" sz="1000">
              <a:solidFill>
                <a:schemeClr val="dk2"/>
              </a:solidFill>
              <a:latin typeface="Montserrat"/>
              <a:ea typeface="Montserrat"/>
              <a:cs typeface="Montserrat"/>
              <a:sym typeface="Montserrat"/>
            </a:endParaRPr>
          </a:p>
          <a:p>
            <a:pPr indent="0" lvl="0" marL="0" rtl="0" algn="ctr">
              <a:spcBef>
                <a:spcPts val="0"/>
              </a:spcBef>
              <a:spcAft>
                <a:spcPts val="0"/>
              </a:spcAft>
              <a:buNone/>
            </a:pPr>
            <a:r>
              <a:rPr lang="en-GB" sz="1000">
                <a:solidFill>
                  <a:schemeClr val="dk2"/>
                </a:solidFill>
                <a:latin typeface="Montserrat Medium"/>
                <a:ea typeface="Montserrat Medium"/>
                <a:cs typeface="Montserrat Medium"/>
                <a:sym typeface="Montserrat Medium"/>
              </a:rPr>
              <a:t>This method writes a sequence of strings to the file. It takes a list of strings as an argument and writes each string to the file.</a:t>
            </a:r>
            <a:endParaRPr sz="1000">
              <a:solidFill>
                <a:schemeClr val="dk2"/>
              </a:solidFill>
              <a:latin typeface="Montserrat Medium"/>
              <a:ea typeface="Montserrat Medium"/>
              <a:cs typeface="Montserrat Medium"/>
              <a:sym typeface="Montserrat Medium"/>
            </a:endParaRPr>
          </a:p>
        </p:txBody>
      </p:sp>
      <p:sp>
        <p:nvSpPr>
          <p:cNvPr id="449" name="Google Shape;449;p75"/>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File Handling (Writing)</a:t>
            </a:r>
            <a:endParaRPr b="1" sz="2300">
              <a:solidFill>
                <a:srgbClr val="C4A54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6"/>
          <p:cNvSpPr txBox="1"/>
          <p:nvPr>
            <p:ph type="title"/>
          </p:nvPr>
        </p:nvSpPr>
        <p:spPr>
          <a:xfrm>
            <a:off x="100925" y="1314425"/>
            <a:ext cx="4150800" cy="994200"/>
          </a:xfrm>
          <a:prstGeom prst="rect">
            <a:avLst/>
          </a:prstGeom>
        </p:spPr>
        <p:txBody>
          <a:bodyPr anchorCtr="0" anchor="t" bIns="34275" lIns="68575" spcFirstLastPara="1" rIns="68575" wrap="square" tIns="34275">
            <a:normAutofit/>
          </a:bodyPr>
          <a:lstStyle/>
          <a:p>
            <a:pPr indent="0" lvl="0" marL="0" rtl="0" algn="ctr">
              <a:spcBef>
                <a:spcPts val="0"/>
              </a:spcBef>
              <a:spcAft>
                <a:spcPts val="0"/>
              </a:spcAft>
              <a:buNone/>
            </a:pPr>
            <a:r>
              <a:rPr lang="en-GB"/>
              <a:t>Let’s take a short Break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7"/>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p>
            <a:pPr indent="0" lvl="0" marL="0" rtl="0" algn="ctr">
              <a:spcBef>
                <a:spcPts val="0"/>
              </a:spcBef>
              <a:spcAft>
                <a:spcPts val="0"/>
              </a:spcAft>
              <a:buNone/>
            </a:pPr>
            <a:r>
              <a:rPr lang="en-GB"/>
              <a:t>Exception Handling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78"/>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465" name="Google Shape;465;p78"/>
          <p:cNvSpPr/>
          <p:nvPr/>
        </p:nvSpPr>
        <p:spPr>
          <a:xfrm>
            <a:off x="1142738" y="902619"/>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 name="Google Shape;466;p78"/>
          <p:cNvSpPr txBox="1"/>
          <p:nvPr/>
        </p:nvSpPr>
        <p:spPr>
          <a:xfrm>
            <a:off x="1142750" y="902625"/>
            <a:ext cx="6924000" cy="3138000"/>
          </a:xfrm>
          <a:prstGeom prst="rect">
            <a:avLst/>
          </a:prstGeom>
          <a:noFill/>
          <a:ln>
            <a:noFill/>
          </a:ln>
        </p:spPr>
        <p:txBody>
          <a:bodyPr anchorCtr="0" anchor="ctr" bIns="68575" lIns="68575" spcFirstLastPara="1" rIns="68575" wrap="square" tIns="67500">
            <a:noAutofit/>
          </a:bodyPr>
          <a:lstStyle/>
          <a:p>
            <a:pPr indent="-330200" lvl="0" marL="457200" rtl="0" algn="l">
              <a:lnSpc>
                <a:spcPct val="200000"/>
              </a:lnSpc>
              <a:spcBef>
                <a:spcPts val="0"/>
              </a:spcBef>
              <a:spcAft>
                <a:spcPts val="0"/>
              </a:spcAft>
              <a:buClr>
                <a:srgbClr val="103452"/>
              </a:buClr>
              <a:buSzPts val="1600"/>
              <a:buChar char="●"/>
            </a:pPr>
            <a:r>
              <a:rPr lang="en-GB" sz="1600">
                <a:solidFill>
                  <a:srgbClr val="103452"/>
                </a:solidFill>
                <a:latin typeface="Montserrat Light"/>
                <a:ea typeface="Montserrat Light"/>
                <a:cs typeface="Montserrat Light"/>
                <a:sym typeface="Montserrat Light"/>
              </a:rPr>
              <a:t>An</a:t>
            </a:r>
            <a:r>
              <a:rPr lang="en-GB" sz="1600">
                <a:solidFill>
                  <a:srgbClr val="103452"/>
                </a:solidFill>
                <a:latin typeface="Montserrat Medium"/>
                <a:ea typeface="Montserrat Medium"/>
                <a:cs typeface="Montserrat Medium"/>
                <a:sym typeface="Montserrat Medium"/>
              </a:rPr>
              <a:t> </a:t>
            </a:r>
            <a:r>
              <a:rPr b="1" lang="en-GB" sz="1600">
                <a:solidFill>
                  <a:srgbClr val="C4A542"/>
                </a:solidFill>
                <a:latin typeface="Montserrat"/>
                <a:ea typeface="Montserrat"/>
                <a:cs typeface="Montserrat"/>
                <a:sym typeface="Montserrat"/>
              </a:rPr>
              <a:t>Error/Exception</a:t>
            </a:r>
            <a:r>
              <a:rPr lang="en-GB" sz="1600">
                <a:solidFill>
                  <a:srgbClr val="103452"/>
                </a:solidFill>
                <a:latin typeface="Montserrat Medium"/>
                <a:ea typeface="Montserrat Medium"/>
                <a:cs typeface="Montserrat Medium"/>
                <a:sym typeface="Montserrat Medium"/>
              </a:rPr>
              <a:t> </a:t>
            </a:r>
            <a:r>
              <a:rPr lang="en-GB" sz="1600">
                <a:solidFill>
                  <a:srgbClr val="103452"/>
                </a:solidFill>
                <a:latin typeface="Montserrat Light"/>
                <a:ea typeface="Montserrat Light"/>
                <a:cs typeface="Montserrat Light"/>
                <a:sym typeface="Montserrat Light"/>
              </a:rPr>
              <a:t>is an unexpected event that interrupts the normal execution of a computer program, preventing it from achieving its intended outcome.</a:t>
            </a:r>
            <a:endParaRPr sz="1600">
              <a:solidFill>
                <a:srgbClr val="103452"/>
              </a:solidFill>
              <a:latin typeface="Montserrat Light"/>
              <a:ea typeface="Montserrat Light"/>
              <a:cs typeface="Montserrat Light"/>
              <a:sym typeface="Montserrat Light"/>
            </a:endParaRPr>
          </a:p>
          <a:p>
            <a:pPr indent="-330200" lvl="0" marL="457200" rtl="0" algn="l">
              <a:lnSpc>
                <a:spcPct val="200000"/>
              </a:lnSpc>
              <a:spcBef>
                <a:spcPts val="0"/>
              </a:spcBef>
              <a:spcAft>
                <a:spcPts val="0"/>
              </a:spcAft>
              <a:buClr>
                <a:srgbClr val="103452"/>
              </a:buClr>
              <a:buSzPts val="1600"/>
              <a:buChar char="●"/>
            </a:pPr>
            <a:r>
              <a:rPr b="1" lang="en-GB" sz="1600">
                <a:solidFill>
                  <a:srgbClr val="C4A542"/>
                </a:solidFill>
                <a:latin typeface="Montserrat"/>
                <a:ea typeface="Montserrat"/>
                <a:cs typeface="Montserrat"/>
                <a:sym typeface="Montserrat"/>
              </a:rPr>
              <a:t>Exception handling</a:t>
            </a:r>
            <a:r>
              <a:rPr lang="en-GB" sz="1600">
                <a:solidFill>
                  <a:srgbClr val="103452"/>
                </a:solidFill>
                <a:latin typeface="Montserrat Medium"/>
                <a:ea typeface="Montserrat Medium"/>
                <a:cs typeface="Montserrat Medium"/>
                <a:sym typeface="Montserrat Medium"/>
              </a:rPr>
              <a:t> </a:t>
            </a:r>
            <a:r>
              <a:rPr lang="en-GB" sz="1600">
                <a:solidFill>
                  <a:srgbClr val="103452"/>
                </a:solidFill>
                <a:latin typeface="Montserrat Light"/>
                <a:ea typeface="Montserrat Light"/>
                <a:cs typeface="Montserrat Light"/>
                <a:sym typeface="Montserrat Light"/>
              </a:rPr>
              <a:t>in Python allows you to gracefully manage errors that may occur during program execution, including when working with files.</a:t>
            </a:r>
            <a:endParaRPr sz="1600">
              <a:solidFill>
                <a:srgbClr val="103452"/>
              </a:solidFill>
              <a:latin typeface="Montserrat Light"/>
              <a:ea typeface="Montserrat Light"/>
              <a:cs typeface="Montserrat Light"/>
              <a:sym typeface="Montserrat Light"/>
            </a:endParaRPr>
          </a:p>
        </p:txBody>
      </p:sp>
      <p:sp>
        <p:nvSpPr>
          <p:cNvPr id="467" name="Google Shape;467;p78"/>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Exception Handling</a:t>
            </a:r>
            <a:endParaRPr b="1" sz="2300">
              <a:solidFill>
                <a:srgbClr val="C4A54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79"/>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473" name="Google Shape;473;p79"/>
          <p:cNvSpPr/>
          <p:nvPr/>
        </p:nvSpPr>
        <p:spPr>
          <a:xfrm>
            <a:off x="1142738" y="902619"/>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 name="Google Shape;474;p79"/>
          <p:cNvSpPr txBox="1"/>
          <p:nvPr/>
        </p:nvSpPr>
        <p:spPr>
          <a:xfrm>
            <a:off x="1142750" y="902625"/>
            <a:ext cx="6924000" cy="3138000"/>
          </a:xfrm>
          <a:prstGeom prst="rect">
            <a:avLst/>
          </a:prstGeom>
          <a:noFill/>
          <a:ln>
            <a:noFill/>
          </a:ln>
        </p:spPr>
        <p:txBody>
          <a:bodyPr anchorCtr="0" anchor="ctr" bIns="68575" lIns="68575" spcFirstLastPara="1" rIns="68575" wrap="square" tIns="67500">
            <a:noAutofit/>
          </a:bodyPr>
          <a:lstStyle/>
          <a:p>
            <a:pPr indent="0" lvl="0" marL="0" rtl="0" algn="l">
              <a:lnSpc>
                <a:spcPct val="200000"/>
              </a:lnSpc>
              <a:spcBef>
                <a:spcPts val="0"/>
              </a:spcBef>
              <a:spcAft>
                <a:spcPts val="0"/>
              </a:spcAft>
              <a:buNone/>
            </a:pPr>
            <a:r>
              <a:t/>
            </a:r>
            <a:endParaRPr sz="1600">
              <a:solidFill>
                <a:srgbClr val="103452"/>
              </a:solidFill>
              <a:latin typeface="Montserrat Light"/>
              <a:ea typeface="Montserrat Light"/>
              <a:cs typeface="Montserrat Light"/>
              <a:sym typeface="Montserrat Light"/>
            </a:endParaRPr>
          </a:p>
        </p:txBody>
      </p:sp>
      <p:sp>
        <p:nvSpPr>
          <p:cNvPr id="475" name="Google Shape;475;p79"/>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File </a:t>
            </a:r>
            <a:r>
              <a:rPr b="1" lang="en-GB" sz="2300">
                <a:solidFill>
                  <a:srgbClr val="C4A542"/>
                </a:solidFill>
                <a:latin typeface="Montserrat"/>
                <a:ea typeface="Montserrat"/>
                <a:cs typeface="Montserrat"/>
                <a:sym typeface="Montserrat"/>
              </a:rPr>
              <a:t>Exception Handling</a:t>
            </a:r>
            <a:endParaRPr b="1" sz="2300">
              <a:solidFill>
                <a:srgbClr val="C4A542"/>
              </a:solidFill>
              <a:latin typeface="Montserrat"/>
              <a:ea typeface="Montserrat"/>
              <a:cs typeface="Montserrat"/>
              <a:sym typeface="Montserrat"/>
            </a:endParaRPr>
          </a:p>
        </p:txBody>
      </p:sp>
      <p:sp>
        <p:nvSpPr>
          <p:cNvPr id="476" name="Google Shape;476;p79"/>
          <p:cNvSpPr txBox="1"/>
          <p:nvPr/>
        </p:nvSpPr>
        <p:spPr>
          <a:xfrm>
            <a:off x="1195075" y="2910300"/>
            <a:ext cx="3020700" cy="687000"/>
          </a:xfrm>
          <a:prstGeom prst="rect">
            <a:avLst/>
          </a:prstGeom>
          <a:solidFill>
            <a:srgbClr val="21212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300">
                <a:solidFill>
                  <a:srgbClr val="C586C0"/>
                </a:solidFill>
                <a:highlight>
                  <a:srgbClr val="1F1F1F"/>
                </a:highlight>
                <a:latin typeface="Montserrat"/>
                <a:ea typeface="Montserrat"/>
                <a:cs typeface="Montserrat"/>
                <a:sym typeface="Montserrat"/>
              </a:rPr>
              <a:t>with</a:t>
            </a:r>
            <a:r>
              <a:rPr lang="en-GB" sz="1300">
                <a:solidFill>
                  <a:srgbClr val="CCCCCC"/>
                </a:solidFill>
                <a:highlight>
                  <a:srgbClr val="1F1F1F"/>
                </a:highlight>
                <a:latin typeface="Montserrat"/>
                <a:ea typeface="Montserrat"/>
                <a:cs typeface="Montserrat"/>
                <a:sym typeface="Montserrat"/>
              </a:rPr>
              <a:t> </a:t>
            </a:r>
            <a:r>
              <a:rPr lang="en-GB" sz="1300">
                <a:solidFill>
                  <a:srgbClr val="DCDCAA"/>
                </a:solidFill>
                <a:highlight>
                  <a:srgbClr val="1F1F1F"/>
                </a:highlight>
                <a:latin typeface="Montserrat"/>
                <a:ea typeface="Montserrat"/>
                <a:cs typeface="Montserrat"/>
                <a:sym typeface="Montserrat"/>
              </a:rPr>
              <a:t>open</a:t>
            </a:r>
            <a:r>
              <a:rPr lang="en-GB" sz="1300">
                <a:solidFill>
                  <a:srgbClr val="CCCCCC"/>
                </a:solidFill>
                <a:highlight>
                  <a:srgbClr val="1F1F1F"/>
                </a:highlight>
                <a:latin typeface="Montserrat"/>
                <a:ea typeface="Montserrat"/>
                <a:cs typeface="Montserrat"/>
                <a:sym typeface="Montserrat"/>
              </a:rPr>
              <a:t>(</a:t>
            </a:r>
            <a:r>
              <a:rPr lang="en-GB" sz="1300">
                <a:solidFill>
                  <a:srgbClr val="CE9178"/>
                </a:solidFill>
                <a:highlight>
                  <a:srgbClr val="1F1F1F"/>
                </a:highlight>
                <a:latin typeface="Montserrat"/>
                <a:ea typeface="Montserrat"/>
                <a:cs typeface="Montserrat"/>
                <a:sym typeface="Montserrat"/>
              </a:rPr>
              <a:t>"filename.txt"</a:t>
            </a:r>
            <a:r>
              <a:rPr lang="en-GB" sz="1300">
                <a:solidFill>
                  <a:srgbClr val="CCCCCC"/>
                </a:solidFill>
                <a:highlight>
                  <a:srgbClr val="1F1F1F"/>
                </a:highlight>
                <a:latin typeface="Montserrat"/>
                <a:ea typeface="Montserrat"/>
                <a:cs typeface="Montserrat"/>
                <a:sym typeface="Montserrat"/>
              </a:rPr>
              <a:t>, </a:t>
            </a:r>
            <a:r>
              <a:rPr lang="en-GB" sz="1300">
                <a:solidFill>
                  <a:srgbClr val="CE9178"/>
                </a:solidFill>
                <a:highlight>
                  <a:srgbClr val="1F1F1F"/>
                </a:highlight>
                <a:latin typeface="Montserrat"/>
                <a:ea typeface="Montserrat"/>
                <a:cs typeface="Montserrat"/>
                <a:sym typeface="Montserrat"/>
              </a:rPr>
              <a:t>'r'</a:t>
            </a:r>
            <a:r>
              <a:rPr lang="en-GB" sz="1300">
                <a:solidFill>
                  <a:srgbClr val="CCCCCC"/>
                </a:solidFill>
                <a:highlight>
                  <a:srgbClr val="1F1F1F"/>
                </a:highlight>
                <a:latin typeface="Montserrat"/>
                <a:ea typeface="Montserrat"/>
                <a:cs typeface="Montserrat"/>
                <a:sym typeface="Montserrat"/>
              </a:rPr>
              <a:t>) </a:t>
            </a:r>
            <a:r>
              <a:rPr lang="en-GB" sz="1300">
                <a:solidFill>
                  <a:srgbClr val="C586C0"/>
                </a:solidFill>
                <a:highlight>
                  <a:srgbClr val="1F1F1F"/>
                </a:highlight>
                <a:latin typeface="Montserrat"/>
                <a:ea typeface="Montserrat"/>
                <a:cs typeface="Montserrat"/>
                <a:sym typeface="Montserrat"/>
              </a:rPr>
              <a:t>as</a:t>
            </a:r>
            <a:r>
              <a:rPr lang="en-GB" sz="1300">
                <a:solidFill>
                  <a:srgbClr val="CCCCCC"/>
                </a:solidFill>
                <a:highlight>
                  <a:srgbClr val="1F1F1F"/>
                </a:highlight>
                <a:latin typeface="Montserrat"/>
                <a:ea typeface="Montserrat"/>
                <a:cs typeface="Montserrat"/>
                <a:sym typeface="Montserrat"/>
              </a:rPr>
              <a:t> </a:t>
            </a:r>
            <a:r>
              <a:rPr lang="en-GB" sz="1300">
                <a:solidFill>
                  <a:srgbClr val="9CDCFE"/>
                </a:solidFill>
                <a:highlight>
                  <a:srgbClr val="1F1F1F"/>
                </a:highlight>
                <a:latin typeface="Montserrat"/>
                <a:ea typeface="Montserrat"/>
                <a:cs typeface="Montserrat"/>
                <a:sym typeface="Montserrat"/>
              </a:rPr>
              <a:t>file</a:t>
            </a:r>
            <a:r>
              <a:rPr lang="en-GB" sz="1300">
                <a:solidFill>
                  <a:srgbClr val="CCCCCC"/>
                </a:solidFill>
                <a:highlight>
                  <a:srgbClr val="1F1F1F"/>
                </a:highlight>
                <a:latin typeface="Montserrat"/>
                <a:ea typeface="Montserrat"/>
                <a:cs typeface="Montserrat"/>
                <a:sym typeface="Montserrat"/>
              </a:rPr>
              <a:t>:</a:t>
            </a:r>
            <a:endParaRPr sz="1300">
              <a:solidFill>
                <a:srgbClr val="CCCCCC"/>
              </a:solidFill>
              <a:highlight>
                <a:srgbClr val="1F1F1F"/>
              </a:highlight>
              <a:latin typeface="Montserrat"/>
              <a:ea typeface="Montserrat"/>
              <a:cs typeface="Montserrat"/>
              <a:sym typeface="Montserrat"/>
            </a:endParaRPr>
          </a:p>
          <a:p>
            <a:pPr indent="0" lvl="0" marL="0" rtl="0" algn="l">
              <a:lnSpc>
                <a:spcPct val="135714"/>
              </a:lnSpc>
              <a:spcBef>
                <a:spcPts val="0"/>
              </a:spcBef>
              <a:spcAft>
                <a:spcPts val="0"/>
              </a:spcAft>
              <a:buNone/>
            </a:pPr>
            <a:r>
              <a:rPr lang="en-GB" sz="1300">
                <a:solidFill>
                  <a:srgbClr val="CCCCCC"/>
                </a:solidFill>
                <a:highlight>
                  <a:srgbClr val="1F1F1F"/>
                </a:highlight>
                <a:latin typeface="Montserrat"/>
                <a:ea typeface="Montserrat"/>
                <a:cs typeface="Montserrat"/>
                <a:sym typeface="Montserrat"/>
              </a:rPr>
              <a:t>    </a:t>
            </a:r>
            <a:r>
              <a:rPr lang="en-GB" sz="1300">
                <a:solidFill>
                  <a:srgbClr val="9CDCFE"/>
                </a:solidFill>
                <a:highlight>
                  <a:srgbClr val="1F1F1F"/>
                </a:highlight>
                <a:latin typeface="Montserrat"/>
                <a:ea typeface="Montserrat"/>
                <a:cs typeface="Montserrat"/>
                <a:sym typeface="Montserrat"/>
              </a:rPr>
              <a:t>content</a:t>
            </a:r>
            <a:r>
              <a:rPr lang="en-GB" sz="1300">
                <a:solidFill>
                  <a:srgbClr val="CCCCCC"/>
                </a:solidFill>
                <a:highlight>
                  <a:srgbClr val="1F1F1F"/>
                </a:highlight>
                <a:latin typeface="Montserrat"/>
                <a:ea typeface="Montserrat"/>
                <a:cs typeface="Montserrat"/>
                <a:sym typeface="Montserrat"/>
              </a:rPr>
              <a:t> </a:t>
            </a:r>
            <a:r>
              <a:rPr lang="en-GB" sz="1300">
                <a:solidFill>
                  <a:srgbClr val="D4D4D4"/>
                </a:solidFill>
                <a:highlight>
                  <a:srgbClr val="1F1F1F"/>
                </a:highlight>
                <a:latin typeface="Montserrat"/>
                <a:ea typeface="Montserrat"/>
                <a:cs typeface="Montserrat"/>
                <a:sym typeface="Montserrat"/>
              </a:rPr>
              <a:t>=</a:t>
            </a:r>
            <a:r>
              <a:rPr lang="en-GB" sz="1300">
                <a:solidFill>
                  <a:srgbClr val="CCCCCC"/>
                </a:solidFill>
                <a:highlight>
                  <a:srgbClr val="1F1F1F"/>
                </a:highlight>
                <a:latin typeface="Montserrat"/>
                <a:ea typeface="Montserrat"/>
                <a:cs typeface="Montserrat"/>
                <a:sym typeface="Montserrat"/>
              </a:rPr>
              <a:t> </a:t>
            </a:r>
            <a:r>
              <a:rPr lang="en-GB" sz="1300">
                <a:solidFill>
                  <a:srgbClr val="9CDCFE"/>
                </a:solidFill>
                <a:highlight>
                  <a:srgbClr val="1F1F1F"/>
                </a:highlight>
                <a:latin typeface="Montserrat"/>
                <a:ea typeface="Montserrat"/>
                <a:cs typeface="Montserrat"/>
                <a:sym typeface="Montserrat"/>
              </a:rPr>
              <a:t>file</a:t>
            </a:r>
            <a:r>
              <a:rPr lang="en-GB" sz="1300">
                <a:solidFill>
                  <a:srgbClr val="CCCCCC"/>
                </a:solidFill>
                <a:highlight>
                  <a:srgbClr val="1F1F1F"/>
                </a:highlight>
                <a:latin typeface="Montserrat"/>
                <a:ea typeface="Montserrat"/>
                <a:cs typeface="Montserrat"/>
                <a:sym typeface="Montserrat"/>
              </a:rPr>
              <a:t>.</a:t>
            </a:r>
            <a:r>
              <a:rPr lang="en-GB" sz="1300">
                <a:solidFill>
                  <a:srgbClr val="DCDCAA"/>
                </a:solidFill>
                <a:highlight>
                  <a:srgbClr val="1F1F1F"/>
                </a:highlight>
                <a:latin typeface="Montserrat"/>
                <a:ea typeface="Montserrat"/>
                <a:cs typeface="Montserrat"/>
                <a:sym typeface="Montserrat"/>
              </a:rPr>
              <a:t>read</a:t>
            </a:r>
            <a:r>
              <a:rPr lang="en-GB" sz="1300">
                <a:solidFill>
                  <a:srgbClr val="CCCCCC"/>
                </a:solidFill>
                <a:highlight>
                  <a:srgbClr val="1F1F1F"/>
                </a:highlight>
                <a:latin typeface="Montserrat"/>
                <a:ea typeface="Montserrat"/>
                <a:cs typeface="Montserrat"/>
                <a:sym typeface="Montserrat"/>
              </a:rPr>
              <a:t>()</a:t>
            </a:r>
            <a:endParaRPr sz="1300">
              <a:solidFill>
                <a:srgbClr val="9CDCF0"/>
              </a:solidFill>
              <a:latin typeface="Montserrat"/>
              <a:ea typeface="Montserrat"/>
              <a:cs typeface="Montserrat"/>
              <a:sym typeface="Montserrat"/>
            </a:endParaRPr>
          </a:p>
        </p:txBody>
      </p:sp>
      <p:sp>
        <p:nvSpPr>
          <p:cNvPr id="477" name="Google Shape;477;p79"/>
          <p:cNvSpPr txBox="1"/>
          <p:nvPr/>
        </p:nvSpPr>
        <p:spPr>
          <a:xfrm>
            <a:off x="1195075" y="2599275"/>
            <a:ext cx="3020700" cy="312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563C1"/>
                </a:solidFill>
                <a:latin typeface="Montserrat"/>
                <a:ea typeface="Montserrat"/>
                <a:cs typeface="Montserrat"/>
                <a:sym typeface="Montserrat"/>
              </a:rPr>
              <a:t>FileNotFoundError</a:t>
            </a:r>
            <a:endParaRPr sz="1600">
              <a:solidFill>
                <a:srgbClr val="0563C1"/>
              </a:solidFill>
              <a:latin typeface="Montserrat"/>
              <a:ea typeface="Montserrat"/>
              <a:cs typeface="Montserrat"/>
              <a:sym typeface="Montserrat"/>
            </a:endParaRPr>
          </a:p>
        </p:txBody>
      </p:sp>
      <p:sp>
        <p:nvSpPr>
          <p:cNvPr id="478" name="Google Shape;478;p79"/>
          <p:cNvSpPr txBox="1"/>
          <p:nvPr/>
        </p:nvSpPr>
        <p:spPr>
          <a:xfrm>
            <a:off x="4845075" y="2893250"/>
            <a:ext cx="3102000" cy="687000"/>
          </a:xfrm>
          <a:prstGeom prst="rect">
            <a:avLst/>
          </a:prstGeom>
          <a:solidFill>
            <a:srgbClr val="21212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GB" sz="1300">
                <a:solidFill>
                  <a:srgbClr val="C586C0"/>
                </a:solidFill>
                <a:highlight>
                  <a:srgbClr val="1F1F1F"/>
                </a:highlight>
                <a:latin typeface="Montserrat"/>
                <a:ea typeface="Montserrat"/>
                <a:cs typeface="Montserrat"/>
                <a:sym typeface="Montserrat"/>
              </a:rPr>
              <a:t>with</a:t>
            </a:r>
            <a:r>
              <a:rPr lang="en-GB" sz="1300">
                <a:solidFill>
                  <a:srgbClr val="CCCCCC"/>
                </a:solidFill>
                <a:highlight>
                  <a:srgbClr val="1F1F1F"/>
                </a:highlight>
                <a:latin typeface="Montserrat"/>
                <a:ea typeface="Montserrat"/>
                <a:cs typeface="Montserrat"/>
                <a:sym typeface="Montserrat"/>
              </a:rPr>
              <a:t> </a:t>
            </a:r>
            <a:r>
              <a:rPr lang="en-GB" sz="1300">
                <a:solidFill>
                  <a:srgbClr val="DCDCAA"/>
                </a:solidFill>
                <a:highlight>
                  <a:srgbClr val="1F1F1F"/>
                </a:highlight>
                <a:latin typeface="Montserrat"/>
                <a:ea typeface="Montserrat"/>
                <a:cs typeface="Montserrat"/>
                <a:sym typeface="Montserrat"/>
              </a:rPr>
              <a:t>open</a:t>
            </a:r>
            <a:r>
              <a:rPr lang="en-GB" sz="1300">
                <a:solidFill>
                  <a:srgbClr val="CCCCCC"/>
                </a:solidFill>
                <a:highlight>
                  <a:srgbClr val="1F1F1F"/>
                </a:highlight>
                <a:latin typeface="Montserrat"/>
                <a:ea typeface="Montserrat"/>
                <a:cs typeface="Montserrat"/>
                <a:sym typeface="Montserrat"/>
              </a:rPr>
              <a:t>(</a:t>
            </a:r>
            <a:r>
              <a:rPr lang="en-GB" sz="1300">
                <a:solidFill>
                  <a:srgbClr val="CE9178"/>
                </a:solidFill>
                <a:highlight>
                  <a:srgbClr val="1F1F1F"/>
                </a:highlight>
                <a:latin typeface="Montserrat"/>
                <a:ea typeface="Montserrat"/>
                <a:cs typeface="Montserrat"/>
                <a:sym typeface="Montserrat"/>
              </a:rPr>
              <a:t>"filename.txt"</a:t>
            </a:r>
            <a:r>
              <a:rPr lang="en-GB" sz="1300">
                <a:solidFill>
                  <a:srgbClr val="CCCCCC"/>
                </a:solidFill>
                <a:highlight>
                  <a:srgbClr val="1F1F1F"/>
                </a:highlight>
                <a:latin typeface="Montserrat"/>
                <a:ea typeface="Montserrat"/>
                <a:cs typeface="Montserrat"/>
                <a:sym typeface="Montserrat"/>
              </a:rPr>
              <a:t>, </a:t>
            </a:r>
            <a:r>
              <a:rPr lang="en-GB" sz="1300">
                <a:solidFill>
                  <a:srgbClr val="CE9178"/>
                </a:solidFill>
                <a:highlight>
                  <a:srgbClr val="1F1F1F"/>
                </a:highlight>
                <a:latin typeface="Montserrat"/>
                <a:ea typeface="Montserrat"/>
                <a:cs typeface="Montserrat"/>
                <a:sym typeface="Montserrat"/>
              </a:rPr>
              <a:t>'w'</a:t>
            </a:r>
            <a:r>
              <a:rPr lang="en-GB" sz="1300">
                <a:solidFill>
                  <a:srgbClr val="CCCCCC"/>
                </a:solidFill>
                <a:highlight>
                  <a:srgbClr val="1F1F1F"/>
                </a:highlight>
                <a:latin typeface="Montserrat"/>
                <a:ea typeface="Montserrat"/>
                <a:cs typeface="Montserrat"/>
                <a:sym typeface="Montserrat"/>
              </a:rPr>
              <a:t>) </a:t>
            </a:r>
            <a:r>
              <a:rPr lang="en-GB" sz="1300">
                <a:solidFill>
                  <a:srgbClr val="C586C0"/>
                </a:solidFill>
                <a:highlight>
                  <a:srgbClr val="1F1F1F"/>
                </a:highlight>
                <a:latin typeface="Montserrat"/>
                <a:ea typeface="Montserrat"/>
                <a:cs typeface="Montserrat"/>
                <a:sym typeface="Montserrat"/>
              </a:rPr>
              <a:t>as</a:t>
            </a:r>
            <a:r>
              <a:rPr lang="en-GB" sz="1300">
                <a:solidFill>
                  <a:srgbClr val="CCCCCC"/>
                </a:solidFill>
                <a:highlight>
                  <a:srgbClr val="1F1F1F"/>
                </a:highlight>
                <a:latin typeface="Montserrat"/>
                <a:ea typeface="Montserrat"/>
                <a:cs typeface="Montserrat"/>
                <a:sym typeface="Montserrat"/>
              </a:rPr>
              <a:t> </a:t>
            </a:r>
            <a:r>
              <a:rPr lang="en-GB" sz="1300">
                <a:solidFill>
                  <a:srgbClr val="9CDCFE"/>
                </a:solidFill>
                <a:highlight>
                  <a:srgbClr val="1F1F1F"/>
                </a:highlight>
                <a:latin typeface="Montserrat"/>
                <a:ea typeface="Montserrat"/>
                <a:cs typeface="Montserrat"/>
                <a:sym typeface="Montserrat"/>
              </a:rPr>
              <a:t>file</a:t>
            </a:r>
            <a:r>
              <a:rPr lang="en-GB" sz="1300">
                <a:solidFill>
                  <a:srgbClr val="CCCCCC"/>
                </a:solidFill>
                <a:highlight>
                  <a:srgbClr val="1F1F1F"/>
                </a:highlight>
                <a:latin typeface="Montserrat"/>
                <a:ea typeface="Montserrat"/>
                <a:cs typeface="Montserrat"/>
                <a:sym typeface="Montserrat"/>
              </a:rPr>
              <a:t>:</a:t>
            </a:r>
            <a:endParaRPr sz="1300">
              <a:solidFill>
                <a:srgbClr val="CCCCCC"/>
              </a:solidFill>
              <a:highlight>
                <a:srgbClr val="1F1F1F"/>
              </a:highlight>
              <a:latin typeface="Montserrat"/>
              <a:ea typeface="Montserrat"/>
              <a:cs typeface="Montserrat"/>
              <a:sym typeface="Montserrat"/>
            </a:endParaRPr>
          </a:p>
          <a:p>
            <a:pPr indent="0" lvl="0" marL="0" rtl="0" algn="l">
              <a:lnSpc>
                <a:spcPct val="135714"/>
              </a:lnSpc>
              <a:spcBef>
                <a:spcPts val="0"/>
              </a:spcBef>
              <a:spcAft>
                <a:spcPts val="0"/>
              </a:spcAft>
              <a:buNone/>
            </a:pPr>
            <a:r>
              <a:rPr lang="en-GB" sz="1300">
                <a:solidFill>
                  <a:srgbClr val="CCCCCC"/>
                </a:solidFill>
                <a:highlight>
                  <a:srgbClr val="1F1F1F"/>
                </a:highlight>
                <a:latin typeface="Montserrat"/>
                <a:ea typeface="Montserrat"/>
                <a:cs typeface="Montserrat"/>
                <a:sym typeface="Montserrat"/>
              </a:rPr>
              <a:t>    </a:t>
            </a:r>
            <a:r>
              <a:rPr lang="en-GB" sz="1300">
                <a:solidFill>
                  <a:srgbClr val="9CDCFE"/>
                </a:solidFill>
                <a:highlight>
                  <a:srgbClr val="1F1F1F"/>
                </a:highlight>
                <a:latin typeface="Montserrat"/>
                <a:ea typeface="Montserrat"/>
                <a:cs typeface="Montserrat"/>
                <a:sym typeface="Montserrat"/>
              </a:rPr>
              <a:t>content</a:t>
            </a:r>
            <a:r>
              <a:rPr lang="en-GB" sz="1300">
                <a:solidFill>
                  <a:srgbClr val="CCCCCC"/>
                </a:solidFill>
                <a:highlight>
                  <a:srgbClr val="1F1F1F"/>
                </a:highlight>
                <a:latin typeface="Montserrat"/>
                <a:ea typeface="Montserrat"/>
                <a:cs typeface="Montserrat"/>
                <a:sym typeface="Montserrat"/>
              </a:rPr>
              <a:t> </a:t>
            </a:r>
            <a:r>
              <a:rPr lang="en-GB" sz="1300">
                <a:solidFill>
                  <a:srgbClr val="D4D4D4"/>
                </a:solidFill>
                <a:highlight>
                  <a:srgbClr val="1F1F1F"/>
                </a:highlight>
                <a:latin typeface="Montserrat"/>
                <a:ea typeface="Montserrat"/>
                <a:cs typeface="Montserrat"/>
                <a:sym typeface="Montserrat"/>
              </a:rPr>
              <a:t>=</a:t>
            </a:r>
            <a:r>
              <a:rPr lang="en-GB" sz="1300">
                <a:solidFill>
                  <a:srgbClr val="CCCCCC"/>
                </a:solidFill>
                <a:highlight>
                  <a:srgbClr val="1F1F1F"/>
                </a:highlight>
                <a:latin typeface="Montserrat"/>
                <a:ea typeface="Montserrat"/>
                <a:cs typeface="Montserrat"/>
                <a:sym typeface="Montserrat"/>
              </a:rPr>
              <a:t> </a:t>
            </a:r>
            <a:r>
              <a:rPr lang="en-GB" sz="1300">
                <a:solidFill>
                  <a:srgbClr val="9CDCFE"/>
                </a:solidFill>
                <a:highlight>
                  <a:srgbClr val="1F1F1F"/>
                </a:highlight>
                <a:latin typeface="Montserrat"/>
                <a:ea typeface="Montserrat"/>
                <a:cs typeface="Montserrat"/>
                <a:sym typeface="Montserrat"/>
              </a:rPr>
              <a:t>file</a:t>
            </a:r>
            <a:r>
              <a:rPr lang="en-GB" sz="1300">
                <a:solidFill>
                  <a:srgbClr val="CCCCCC"/>
                </a:solidFill>
                <a:highlight>
                  <a:srgbClr val="1F1F1F"/>
                </a:highlight>
                <a:latin typeface="Montserrat"/>
                <a:ea typeface="Montserrat"/>
                <a:cs typeface="Montserrat"/>
                <a:sym typeface="Montserrat"/>
              </a:rPr>
              <a:t>.</a:t>
            </a:r>
            <a:r>
              <a:rPr lang="en-GB" sz="1300">
                <a:solidFill>
                  <a:srgbClr val="DCDCAA"/>
                </a:solidFill>
                <a:highlight>
                  <a:srgbClr val="1F1F1F"/>
                </a:highlight>
                <a:latin typeface="Montserrat"/>
                <a:ea typeface="Montserrat"/>
                <a:cs typeface="Montserrat"/>
                <a:sym typeface="Montserrat"/>
              </a:rPr>
              <a:t>read</a:t>
            </a:r>
            <a:r>
              <a:rPr lang="en-GB" sz="1300">
                <a:solidFill>
                  <a:srgbClr val="CCCCCC"/>
                </a:solidFill>
                <a:highlight>
                  <a:srgbClr val="1F1F1F"/>
                </a:highlight>
                <a:latin typeface="Montserrat"/>
                <a:ea typeface="Montserrat"/>
                <a:cs typeface="Montserrat"/>
                <a:sym typeface="Montserrat"/>
              </a:rPr>
              <a:t>()</a:t>
            </a:r>
            <a:endParaRPr sz="1300">
              <a:solidFill>
                <a:srgbClr val="9CDCF0"/>
              </a:solidFill>
              <a:latin typeface="Montserrat"/>
              <a:ea typeface="Montserrat"/>
              <a:cs typeface="Montserrat"/>
              <a:sym typeface="Montserrat"/>
            </a:endParaRPr>
          </a:p>
        </p:txBody>
      </p:sp>
      <p:sp>
        <p:nvSpPr>
          <p:cNvPr id="479" name="Google Shape;479;p79"/>
          <p:cNvSpPr txBox="1"/>
          <p:nvPr/>
        </p:nvSpPr>
        <p:spPr>
          <a:xfrm>
            <a:off x="4845050" y="2582225"/>
            <a:ext cx="3102000" cy="312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563C1"/>
                </a:solidFill>
                <a:latin typeface="Montserrat"/>
                <a:ea typeface="Montserrat"/>
                <a:cs typeface="Montserrat"/>
                <a:sym typeface="Montserrat"/>
              </a:rPr>
              <a:t>PermissionError</a:t>
            </a:r>
            <a:endParaRPr sz="1600">
              <a:solidFill>
                <a:srgbClr val="0563C1"/>
              </a:solidFill>
              <a:latin typeface="Montserrat"/>
              <a:ea typeface="Montserrat"/>
              <a:cs typeface="Montserrat"/>
              <a:sym typeface="Montserrat"/>
            </a:endParaRPr>
          </a:p>
        </p:txBody>
      </p:sp>
      <p:sp>
        <p:nvSpPr>
          <p:cNvPr id="480" name="Google Shape;480;p79"/>
          <p:cNvSpPr txBox="1"/>
          <p:nvPr/>
        </p:nvSpPr>
        <p:spPr>
          <a:xfrm>
            <a:off x="2763100" y="1570338"/>
            <a:ext cx="3617700" cy="687000"/>
          </a:xfrm>
          <a:prstGeom prst="rect">
            <a:avLst/>
          </a:prstGeom>
          <a:solidFill>
            <a:srgbClr val="21212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GB" sz="1300">
                <a:solidFill>
                  <a:srgbClr val="C586C0"/>
                </a:solidFill>
                <a:highlight>
                  <a:srgbClr val="1F1F1F"/>
                </a:highlight>
                <a:latin typeface="Montserrat"/>
                <a:ea typeface="Montserrat"/>
                <a:cs typeface="Montserrat"/>
                <a:sym typeface="Montserrat"/>
              </a:rPr>
              <a:t>with</a:t>
            </a:r>
            <a:r>
              <a:rPr lang="en-GB" sz="1300">
                <a:solidFill>
                  <a:srgbClr val="CCCCCC"/>
                </a:solidFill>
                <a:highlight>
                  <a:srgbClr val="1F1F1F"/>
                </a:highlight>
                <a:latin typeface="Montserrat"/>
                <a:ea typeface="Montserrat"/>
                <a:cs typeface="Montserrat"/>
                <a:sym typeface="Montserrat"/>
              </a:rPr>
              <a:t> </a:t>
            </a:r>
            <a:r>
              <a:rPr lang="en-GB" sz="1300">
                <a:solidFill>
                  <a:srgbClr val="DCDCAA"/>
                </a:solidFill>
                <a:highlight>
                  <a:srgbClr val="1F1F1F"/>
                </a:highlight>
                <a:latin typeface="Montserrat"/>
                <a:ea typeface="Montserrat"/>
                <a:cs typeface="Montserrat"/>
                <a:sym typeface="Montserrat"/>
              </a:rPr>
              <a:t>open</a:t>
            </a:r>
            <a:r>
              <a:rPr lang="en-GB" sz="1300">
                <a:solidFill>
                  <a:srgbClr val="CCCCCC"/>
                </a:solidFill>
                <a:highlight>
                  <a:srgbClr val="1F1F1F"/>
                </a:highlight>
                <a:latin typeface="Montserrat"/>
                <a:ea typeface="Montserrat"/>
                <a:cs typeface="Montserrat"/>
                <a:sym typeface="Montserrat"/>
              </a:rPr>
              <a:t>(</a:t>
            </a:r>
            <a:r>
              <a:rPr lang="en-GB" sz="1300">
                <a:solidFill>
                  <a:srgbClr val="CE9178"/>
                </a:solidFill>
                <a:highlight>
                  <a:srgbClr val="1F1F1F"/>
                </a:highlight>
                <a:latin typeface="Montserrat"/>
                <a:ea typeface="Montserrat"/>
                <a:cs typeface="Montserrat"/>
                <a:sym typeface="Montserrat"/>
              </a:rPr>
              <a:t>"</a:t>
            </a:r>
            <a:r>
              <a:rPr lang="en-GB" sz="1300">
                <a:solidFill>
                  <a:srgbClr val="CE9178"/>
                </a:solidFill>
                <a:highlight>
                  <a:srgbClr val="1F1F1F"/>
                </a:highlight>
                <a:latin typeface="Montserrat"/>
                <a:ea typeface="Montserrat"/>
                <a:cs typeface="Montserrat"/>
                <a:sym typeface="Montserrat"/>
              </a:rPr>
              <a:t>directory_name</a:t>
            </a:r>
            <a:r>
              <a:rPr lang="en-GB" sz="1300">
                <a:solidFill>
                  <a:srgbClr val="CE9178"/>
                </a:solidFill>
                <a:highlight>
                  <a:srgbClr val="1F1F1F"/>
                </a:highlight>
                <a:latin typeface="Montserrat"/>
                <a:ea typeface="Montserrat"/>
                <a:cs typeface="Montserrat"/>
                <a:sym typeface="Montserrat"/>
              </a:rPr>
              <a:t>.txt"</a:t>
            </a:r>
            <a:r>
              <a:rPr lang="en-GB" sz="1300">
                <a:solidFill>
                  <a:srgbClr val="CCCCCC"/>
                </a:solidFill>
                <a:highlight>
                  <a:srgbClr val="1F1F1F"/>
                </a:highlight>
                <a:latin typeface="Montserrat"/>
                <a:ea typeface="Montserrat"/>
                <a:cs typeface="Montserrat"/>
                <a:sym typeface="Montserrat"/>
              </a:rPr>
              <a:t>, </a:t>
            </a:r>
            <a:r>
              <a:rPr lang="en-GB" sz="1300">
                <a:solidFill>
                  <a:srgbClr val="CE9178"/>
                </a:solidFill>
                <a:highlight>
                  <a:srgbClr val="1F1F1F"/>
                </a:highlight>
                <a:latin typeface="Montserrat"/>
                <a:ea typeface="Montserrat"/>
                <a:cs typeface="Montserrat"/>
                <a:sym typeface="Montserrat"/>
              </a:rPr>
              <a:t>'r'</a:t>
            </a:r>
            <a:r>
              <a:rPr lang="en-GB" sz="1300">
                <a:solidFill>
                  <a:srgbClr val="CCCCCC"/>
                </a:solidFill>
                <a:highlight>
                  <a:srgbClr val="1F1F1F"/>
                </a:highlight>
                <a:latin typeface="Montserrat"/>
                <a:ea typeface="Montserrat"/>
                <a:cs typeface="Montserrat"/>
                <a:sym typeface="Montserrat"/>
              </a:rPr>
              <a:t>) </a:t>
            </a:r>
            <a:r>
              <a:rPr lang="en-GB" sz="1300">
                <a:solidFill>
                  <a:srgbClr val="C586C0"/>
                </a:solidFill>
                <a:highlight>
                  <a:srgbClr val="1F1F1F"/>
                </a:highlight>
                <a:latin typeface="Montserrat"/>
                <a:ea typeface="Montserrat"/>
                <a:cs typeface="Montserrat"/>
                <a:sym typeface="Montserrat"/>
              </a:rPr>
              <a:t>as</a:t>
            </a:r>
            <a:r>
              <a:rPr lang="en-GB" sz="1300">
                <a:solidFill>
                  <a:srgbClr val="CCCCCC"/>
                </a:solidFill>
                <a:highlight>
                  <a:srgbClr val="1F1F1F"/>
                </a:highlight>
                <a:latin typeface="Montserrat"/>
                <a:ea typeface="Montserrat"/>
                <a:cs typeface="Montserrat"/>
                <a:sym typeface="Montserrat"/>
              </a:rPr>
              <a:t> </a:t>
            </a:r>
            <a:r>
              <a:rPr lang="en-GB" sz="1300">
                <a:solidFill>
                  <a:srgbClr val="9CDCFE"/>
                </a:solidFill>
                <a:highlight>
                  <a:srgbClr val="1F1F1F"/>
                </a:highlight>
                <a:latin typeface="Montserrat"/>
                <a:ea typeface="Montserrat"/>
                <a:cs typeface="Montserrat"/>
                <a:sym typeface="Montserrat"/>
              </a:rPr>
              <a:t>file</a:t>
            </a:r>
            <a:r>
              <a:rPr lang="en-GB" sz="1300">
                <a:solidFill>
                  <a:srgbClr val="CCCCCC"/>
                </a:solidFill>
                <a:highlight>
                  <a:srgbClr val="1F1F1F"/>
                </a:highlight>
                <a:latin typeface="Montserrat"/>
                <a:ea typeface="Montserrat"/>
                <a:cs typeface="Montserrat"/>
                <a:sym typeface="Montserrat"/>
              </a:rPr>
              <a:t>:</a:t>
            </a:r>
            <a:endParaRPr sz="1300">
              <a:solidFill>
                <a:srgbClr val="CCCCCC"/>
              </a:solidFill>
              <a:highlight>
                <a:srgbClr val="1F1F1F"/>
              </a:highlight>
              <a:latin typeface="Montserrat"/>
              <a:ea typeface="Montserrat"/>
              <a:cs typeface="Montserrat"/>
              <a:sym typeface="Montserrat"/>
            </a:endParaRPr>
          </a:p>
          <a:p>
            <a:pPr indent="0" lvl="0" marL="0" rtl="0" algn="l">
              <a:lnSpc>
                <a:spcPct val="135714"/>
              </a:lnSpc>
              <a:spcBef>
                <a:spcPts val="0"/>
              </a:spcBef>
              <a:spcAft>
                <a:spcPts val="0"/>
              </a:spcAft>
              <a:buNone/>
            </a:pPr>
            <a:r>
              <a:rPr lang="en-GB" sz="1300">
                <a:solidFill>
                  <a:srgbClr val="CCCCCC"/>
                </a:solidFill>
                <a:highlight>
                  <a:srgbClr val="1F1F1F"/>
                </a:highlight>
                <a:latin typeface="Montserrat"/>
                <a:ea typeface="Montserrat"/>
                <a:cs typeface="Montserrat"/>
                <a:sym typeface="Montserrat"/>
              </a:rPr>
              <a:t>    </a:t>
            </a:r>
            <a:r>
              <a:rPr lang="en-GB" sz="1300">
                <a:solidFill>
                  <a:srgbClr val="9CDCFE"/>
                </a:solidFill>
                <a:highlight>
                  <a:srgbClr val="1F1F1F"/>
                </a:highlight>
                <a:latin typeface="Montserrat"/>
                <a:ea typeface="Montserrat"/>
                <a:cs typeface="Montserrat"/>
                <a:sym typeface="Montserrat"/>
              </a:rPr>
              <a:t>content</a:t>
            </a:r>
            <a:r>
              <a:rPr lang="en-GB" sz="1300">
                <a:solidFill>
                  <a:srgbClr val="CCCCCC"/>
                </a:solidFill>
                <a:highlight>
                  <a:srgbClr val="1F1F1F"/>
                </a:highlight>
                <a:latin typeface="Montserrat"/>
                <a:ea typeface="Montserrat"/>
                <a:cs typeface="Montserrat"/>
                <a:sym typeface="Montserrat"/>
              </a:rPr>
              <a:t> </a:t>
            </a:r>
            <a:r>
              <a:rPr lang="en-GB" sz="1300">
                <a:solidFill>
                  <a:srgbClr val="D4D4D4"/>
                </a:solidFill>
                <a:highlight>
                  <a:srgbClr val="1F1F1F"/>
                </a:highlight>
                <a:latin typeface="Montserrat"/>
                <a:ea typeface="Montserrat"/>
                <a:cs typeface="Montserrat"/>
                <a:sym typeface="Montserrat"/>
              </a:rPr>
              <a:t>=</a:t>
            </a:r>
            <a:r>
              <a:rPr lang="en-GB" sz="1300">
                <a:solidFill>
                  <a:srgbClr val="CCCCCC"/>
                </a:solidFill>
                <a:highlight>
                  <a:srgbClr val="1F1F1F"/>
                </a:highlight>
                <a:latin typeface="Montserrat"/>
                <a:ea typeface="Montserrat"/>
                <a:cs typeface="Montserrat"/>
                <a:sym typeface="Montserrat"/>
              </a:rPr>
              <a:t> </a:t>
            </a:r>
            <a:r>
              <a:rPr lang="en-GB" sz="1300">
                <a:solidFill>
                  <a:srgbClr val="9CDCFE"/>
                </a:solidFill>
                <a:highlight>
                  <a:srgbClr val="1F1F1F"/>
                </a:highlight>
                <a:latin typeface="Montserrat"/>
                <a:ea typeface="Montserrat"/>
                <a:cs typeface="Montserrat"/>
                <a:sym typeface="Montserrat"/>
              </a:rPr>
              <a:t>file</a:t>
            </a:r>
            <a:r>
              <a:rPr lang="en-GB" sz="1300">
                <a:solidFill>
                  <a:srgbClr val="CCCCCC"/>
                </a:solidFill>
                <a:highlight>
                  <a:srgbClr val="1F1F1F"/>
                </a:highlight>
                <a:latin typeface="Montserrat"/>
                <a:ea typeface="Montserrat"/>
                <a:cs typeface="Montserrat"/>
                <a:sym typeface="Montserrat"/>
              </a:rPr>
              <a:t>.</a:t>
            </a:r>
            <a:r>
              <a:rPr lang="en-GB" sz="1300">
                <a:solidFill>
                  <a:srgbClr val="DCDCAA"/>
                </a:solidFill>
                <a:highlight>
                  <a:srgbClr val="1F1F1F"/>
                </a:highlight>
                <a:latin typeface="Montserrat"/>
                <a:ea typeface="Montserrat"/>
                <a:cs typeface="Montserrat"/>
                <a:sym typeface="Montserrat"/>
              </a:rPr>
              <a:t>read</a:t>
            </a:r>
            <a:r>
              <a:rPr lang="en-GB" sz="1300">
                <a:solidFill>
                  <a:srgbClr val="CCCCCC"/>
                </a:solidFill>
                <a:highlight>
                  <a:srgbClr val="1F1F1F"/>
                </a:highlight>
                <a:latin typeface="Montserrat"/>
                <a:ea typeface="Montserrat"/>
                <a:cs typeface="Montserrat"/>
                <a:sym typeface="Montserrat"/>
              </a:rPr>
              <a:t>()</a:t>
            </a:r>
            <a:endParaRPr sz="1300">
              <a:solidFill>
                <a:srgbClr val="9CDCF0"/>
              </a:solidFill>
              <a:latin typeface="Montserrat"/>
              <a:ea typeface="Montserrat"/>
              <a:cs typeface="Montserrat"/>
              <a:sym typeface="Montserrat"/>
            </a:endParaRPr>
          </a:p>
        </p:txBody>
      </p:sp>
      <p:sp>
        <p:nvSpPr>
          <p:cNvPr id="481" name="Google Shape;481;p79"/>
          <p:cNvSpPr txBox="1"/>
          <p:nvPr/>
        </p:nvSpPr>
        <p:spPr>
          <a:xfrm>
            <a:off x="2763100" y="1259313"/>
            <a:ext cx="3617700" cy="312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563C1"/>
                </a:solidFill>
                <a:latin typeface="Montserrat"/>
                <a:ea typeface="Montserrat"/>
                <a:cs typeface="Montserrat"/>
                <a:sym typeface="Montserrat"/>
              </a:rPr>
              <a:t>IsADirectoryError</a:t>
            </a:r>
            <a:endParaRPr sz="1600">
              <a:solidFill>
                <a:srgbClr val="0563C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Try / Except / Finally Structure</a:t>
            </a:r>
            <a:endParaRPr b="1" sz="2300">
              <a:solidFill>
                <a:srgbClr val="C4A542"/>
              </a:solidFill>
              <a:latin typeface="Montserrat"/>
              <a:ea typeface="Montserrat"/>
              <a:cs typeface="Montserrat"/>
              <a:sym typeface="Montserrat"/>
            </a:endParaRPr>
          </a:p>
        </p:txBody>
      </p:sp>
      <p:pic>
        <p:nvPicPr>
          <p:cNvPr id="487" name="Google Shape;487;p80"/>
          <p:cNvPicPr preferRelativeResize="0"/>
          <p:nvPr/>
        </p:nvPicPr>
        <p:blipFill>
          <a:blip r:embed="rId3">
            <a:alphaModFix/>
          </a:blip>
          <a:stretch>
            <a:fillRect/>
          </a:stretch>
        </p:blipFill>
        <p:spPr>
          <a:xfrm>
            <a:off x="1373800" y="662063"/>
            <a:ext cx="6396401" cy="39992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81"/>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493" name="Google Shape;493;p81"/>
          <p:cNvSpPr/>
          <p:nvPr/>
        </p:nvSpPr>
        <p:spPr>
          <a:xfrm>
            <a:off x="1142738" y="902619"/>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4" name="Google Shape;494;p81"/>
          <p:cNvSpPr txBox="1"/>
          <p:nvPr/>
        </p:nvSpPr>
        <p:spPr>
          <a:xfrm>
            <a:off x="1142750" y="902625"/>
            <a:ext cx="6924000" cy="961200"/>
          </a:xfrm>
          <a:prstGeom prst="rect">
            <a:avLst/>
          </a:prstGeom>
          <a:noFill/>
          <a:ln>
            <a:noFill/>
          </a:ln>
        </p:spPr>
        <p:txBody>
          <a:bodyPr anchorCtr="0" anchor="ctr" bIns="68575" lIns="68575" spcFirstLastPara="1" rIns="68575" wrap="square" tIns="67500">
            <a:noAutofit/>
          </a:bodyPr>
          <a:lstStyle/>
          <a:p>
            <a:pPr indent="-317500" lvl="0" marL="457200" rtl="0" algn="l">
              <a:lnSpc>
                <a:spcPct val="150000"/>
              </a:lnSpc>
              <a:spcBef>
                <a:spcPts val="0"/>
              </a:spcBef>
              <a:spcAft>
                <a:spcPts val="0"/>
              </a:spcAft>
              <a:buClr>
                <a:srgbClr val="103452"/>
              </a:buClr>
              <a:buSzPts val="1400"/>
              <a:buFont typeface="Montserrat Light"/>
              <a:buChar char="●"/>
            </a:pPr>
            <a:r>
              <a:rPr lang="en-GB">
                <a:solidFill>
                  <a:srgbClr val="103452"/>
                </a:solidFill>
                <a:latin typeface="Montserrat Light"/>
                <a:ea typeface="Montserrat Light"/>
                <a:cs typeface="Montserrat Light"/>
                <a:sym typeface="Montserrat Light"/>
              </a:rPr>
              <a:t>You can wrap file I/O operations inside a try block and catch specific exceptions using except blocks.</a:t>
            </a:r>
            <a:endParaRPr>
              <a:solidFill>
                <a:srgbClr val="103452"/>
              </a:solidFill>
              <a:latin typeface="Montserrat Light"/>
              <a:ea typeface="Montserrat Light"/>
              <a:cs typeface="Montserrat Light"/>
              <a:sym typeface="Montserrat Light"/>
            </a:endParaRPr>
          </a:p>
        </p:txBody>
      </p:sp>
      <p:pic>
        <p:nvPicPr>
          <p:cNvPr id="495" name="Google Shape;495;p81"/>
          <p:cNvPicPr preferRelativeResize="0"/>
          <p:nvPr/>
        </p:nvPicPr>
        <p:blipFill>
          <a:blip r:embed="rId4">
            <a:alphaModFix/>
          </a:blip>
          <a:stretch>
            <a:fillRect/>
          </a:stretch>
        </p:blipFill>
        <p:spPr>
          <a:xfrm>
            <a:off x="2739288" y="1778125"/>
            <a:ext cx="3665425" cy="2081600"/>
          </a:xfrm>
          <a:prstGeom prst="rect">
            <a:avLst/>
          </a:prstGeom>
          <a:noFill/>
          <a:ln>
            <a:noFill/>
          </a:ln>
        </p:spPr>
      </p:pic>
      <p:sp>
        <p:nvSpPr>
          <p:cNvPr id="496" name="Google Shape;496;p81"/>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Try / Except Example</a:t>
            </a:r>
            <a:endParaRPr b="1" sz="2300">
              <a:solidFill>
                <a:srgbClr val="C4A54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5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26" name="Google Shape;226;p55"/>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i="0" lang="en-GB" sz="2000" u="none" cap="none" strike="noStrike">
                <a:solidFill>
                  <a:srgbClr val="3475A6"/>
                </a:solidFill>
                <a:latin typeface="Montserrat"/>
                <a:ea typeface="Montserrat"/>
                <a:cs typeface="Montserrat"/>
                <a:sym typeface="Montserrat"/>
              </a:rPr>
              <a:t>Software Engineering Session Housekeeping</a:t>
            </a:r>
            <a:endParaRPr b="1" i="0" sz="20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i="0" sz="18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i="0" sz="1800" u="none" cap="none" strike="noStrike">
              <a:solidFill>
                <a:srgbClr val="3475A6"/>
              </a:solidFill>
              <a:latin typeface="Montserrat"/>
              <a:ea typeface="Montserrat"/>
              <a:cs typeface="Montserrat"/>
              <a:sym typeface="Montserrat"/>
            </a:endParaRPr>
          </a:p>
        </p:txBody>
      </p:sp>
      <p:sp>
        <p:nvSpPr>
          <p:cNvPr id="227" name="Google Shape;227;p5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28" name="Google Shape;228;p5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229" name="Google Shape;229;p55"/>
          <p:cNvSpPr txBox="1"/>
          <p:nvPr/>
        </p:nvSpPr>
        <p:spPr>
          <a:xfrm>
            <a:off x="921218" y="1076317"/>
            <a:ext cx="7650000" cy="2573100"/>
          </a:xfrm>
          <a:prstGeom prst="rect">
            <a:avLst/>
          </a:prstGeom>
          <a:noFill/>
          <a:ln>
            <a:noFill/>
          </a:ln>
        </p:spPr>
        <p:txBody>
          <a:bodyPr anchorCtr="0" anchor="t" bIns="82275" lIns="82275" spcFirstLastPara="1" rIns="82275" wrap="square" tIns="82275">
            <a:noAutofit/>
          </a:bodyPr>
          <a:lstStyle/>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The use of disrespectful language is prohibited in the questions, this is a supportive, learning environment for all - please engage accordingly. </a:t>
            </a:r>
            <a:r>
              <a:rPr b="1" i="0" lang="en-GB" sz="1500" u="none" cap="none" strike="noStrike">
                <a:solidFill>
                  <a:srgbClr val="000000"/>
                </a:solidFill>
                <a:latin typeface="Montserrat"/>
                <a:ea typeface="Montserrat"/>
                <a:cs typeface="Montserrat"/>
                <a:sym typeface="Montserrat"/>
              </a:rPr>
              <a:t>(Fundamental British Values: Mutual Respect and Tolerance)</a:t>
            </a: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No question is daft or silly - </a:t>
            </a:r>
            <a:r>
              <a:rPr b="1" i="0" lang="en-GB" sz="1500" u="none" cap="none" strike="noStrike">
                <a:solidFill>
                  <a:srgbClr val="000000"/>
                </a:solidFill>
                <a:latin typeface="Montserrat"/>
                <a:ea typeface="Montserrat"/>
                <a:cs typeface="Montserrat"/>
                <a:sym typeface="Montserrat"/>
              </a:rPr>
              <a:t>ask them! </a:t>
            </a: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There are </a:t>
            </a:r>
            <a:r>
              <a:rPr b="1" i="0" lang="en-GB" sz="1500" u="none" cap="none" strike="noStrike">
                <a:solidFill>
                  <a:srgbClr val="000000"/>
                </a:solidFill>
                <a:latin typeface="Montserrat"/>
                <a:ea typeface="Montserrat"/>
                <a:cs typeface="Montserrat"/>
                <a:sym typeface="Montserrat"/>
              </a:rPr>
              <a:t>Q&amp;A sessions</a:t>
            </a:r>
            <a:r>
              <a:rPr b="0" i="0" lang="en-GB" sz="1500" u="none" cap="none" strike="noStrike">
                <a:solidFill>
                  <a:srgbClr val="000000"/>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If you have any questions outside of this lecture, or that are not answered during this lecture, please do submit these for upcoming Academic Sessions. You can submit these questions here: </a:t>
            </a:r>
            <a:r>
              <a:rPr b="1" i="0" lang="en-GB" sz="1500" u="sng" cap="none" strike="noStrike">
                <a:solidFill>
                  <a:srgbClr val="0563C1"/>
                </a:solidFill>
                <a:latin typeface="Montserrat"/>
                <a:ea typeface="Montserrat"/>
                <a:cs typeface="Montserrat"/>
                <a:sym typeface="Montserrat"/>
                <a:hlinkClick r:id="rId4">
                  <a:extLst>
                    <a:ext uri="{A12FA001-AC4F-418D-AE19-62706E023703}">
                      <ahyp:hlinkClr val="tx"/>
                    </a:ext>
                  </a:extLst>
                </a:hlinkClick>
              </a:rPr>
              <a:t>Questions</a:t>
            </a:r>
            <a:endParaRPr b="1" i="0" sz="1300" u="none" cap="none" strike="noStrike">
              <a:solidFill>
                <a:srgbClr val="000000"/>
              </a:solidFill>
              <a:latin typeface="Montserrat"/>
              <a:ea typeface="Montserrat"/>
              <a:cs typeface="Montserrat"/>
              <a:sym typeface="Montserrat"/>
            </a:endParaRPr>
          </a:p>
        </p:txBody>
      </p:sp>
      <p:cxnSp>
        <p:nvCxnSpPr>
          <p:cNvPr id="230" name="Google Shape;230;p55"/>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31" name="Google Shape;231;p55"/>
          <p:cNvPicPr preferRelativeResize="0"/>
          <p:nvPr/>
        </p:nvPicPr>
        <p:blipFill rotWithShape="1">
          <a:blip r:embed="rId5">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82"/>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502" name="Google Shape;502;p82"/>
          <p:cNvSpPr/>
          <p:nvPr/>
        </p:nvSpPr>
        <p:spPr>
          <a:xfrm>
            <a:off x="1142738" y="902619"/>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82"/>
          <p:cNvSpPr txBox="1"/>
          <p:nvPr/>
        </p:nvSpPr>
        <p:spPr>
          <a:xfrm>
            <a:off x="1142750" y="902625"/>
            <a:ext cx="6924000" cy="1252200"/>
          </a:xfrm>
          <a:prstGeom prst="rect">
            <a:avLst/>
          </a:prstGeom>
          <a:noFill/>
          <a:ln>
            <a:noFill/>
          </a:ln>
        </p:spPr>
        <p:txBody>
          <a:bodyPr anchorCtr="0" anchor="ctr" bIns="68575" lIns="68575" spcFirstLastPara="1" rIns="68575" wrap="square" tIns="67500">
            <a:noAutofit/>
          </a:bodyPr>
          <a:lstStyle/>
          <a:p>
            <a:pPr indent="-317500" lvl="0" marL="457200" rtl="0" algn="l">
              <a:lnSpc>
                <a:spcPct val="150000"/>
              </a:lnSpc>
              <a:spcBef>
                <a:spcPts val="0"/>
              </a:spcBef>
              <a:spcAft>
                <a:spcPts val="0"/>
              </a:spcAft>
              <a:buClr>
                <a:srgbClr val="103452"/>
              </a:buClr>
              <a:buSzPts val="1400"/>
              <a:buFont typeface="Montserrat Light"/>
              <a:buChar char="●"/>
            </a:pPr>
            <a:r>
              <a:rPr lang="en-GB">
                <a:solidFill>
                  <a:srgbClr val="103452"/>
                </a:solidFill>
                <a:latin typeface="Montserrat Light"/>
                <a:ea typeface="Montserrat Light"/>
                <a:cs typeface="Montserrat Light"/>
                <a:sym typeface="Montserrat Light"/>
              </a:rPr>
              <a:t>We can also use a finally block to ensure that certain cleanup actions are always performed, regardless of whether an exception occurred or not.</a:t>
            </a:r>
            <a:endParaRPr>
              <a:solidFill>
                <a:srgbClr val="103452"/>
              </a:solidFill>
              <a:latin typeface="Montserrat Light"/>
              <a:ea typeface="Montserrat Light"/>
              <a:cs typeface="Montserrat Light"/>
              <a:sym typeface="Montserrat Light"/>
            </a:endParaRPr>
          </a:p>
        </p:txBody>
      </p:sp>
      <p:pic>
        <p:nvPicPr>
          <p:cNvPr id="504" name="Google Shape;504;p82"/>
          <p:cNvPicPr preferRelativeResize="0"/>
          <p:nvPr/>
        </p:nvPicPr>
        <p:blipFill>
          <a:blip r:embed="rId4">
            <a:alphaModFix/>
          </a:blip>
          <a:stretch>
            <a:fillRect/>
          </a:stretch>
        </p:blipFill>
        <p:spPr>
          <a:xfrm>
            <a:off x="2135288" y="2154723"/>
            <a:ext cx="4873424" cy="1641125"/>
          </a:xfrm>
          <a:prstGeom prst="rect">
            <a:avLst/>
          </a:prstGeom>
          <a:noFill/>
          <a:ln>
            <a:noFill/>
          </a:ln>
        </p:spPr>
      </p:pic>
      <p:sp>
        <p:nvSpPr>
          <p:cNvPr id="505" name="Google Shape;505;p82"/>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Try / Except / Finally</a:t>
            </a:r>
            <a:endParaRPr b="1" sz="2300">
              <a:solidFill>
                <a:srgbClr val="C4A542"/>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83"/>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511" name="Google Shape;511;p83"/>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2" name="Google Shape;512;p83"/>
          <p:cNvSpPr txBox="1"/>
          <p:nvPr/>
        </p:nvSpPr>
        <p:spPr>
          <a:xfrm>
            <a:off x="1109950" y="959500"/>
            <a:ext cx="6924000" cy="3138000"/>
          </a:xfrm>
          <a:prstGeom prst="rect">
            <a:avLst/>
          </a:prstGeom>
          <a:noFill/>
          <a:ln>
            <a:noFill/>
          </a:ln>
        </p:spPr>
        <p:txBody>
          <a:bodyPr anchorCtr="0" anchor="ctr" bIns="68575" lIns="68575" spcFirstLastPara="1" rIns="68575" wrap="square" tIns="67500">
            <a:noAutofit/>
          </a:bodyPr>
          <a:lstStyle/>
          <a:p>
            <a:pPr indent="0" lvl="0" marL="0" rtl="0" algn="ctr">
              <a:lnSpc>
                <a:spcPct val="115000"/>
              </a:lnSpc>
              <a:spcBef>
                <a:spcPts val="0"/>
              </a:spcBef>
              <a:spcAft>
                <a:spcPts val="0"/>
              </a:spcAft>
              <a:buNone/>
            </a:pPr>
            <a:r>
              <a:rPr lang="en-GB" sz="1700">
                <a:solidFill>
                  <a:schemeClr val="dk1"/>
                </a:solidFill>
                <a:latin typeface="Montserrat Medium"/>
                <a:ea typeface="Montserrat Medium"/>
                <a:cs typeface="Montserrat Medium"/>
                <a:sym typeface="Montserrat Medium"/>
              </a:rPr>
              <a:t>Given the following code, which lines ensure the file is properly closed after reading?</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323850" lvl="0" marL="1371600" rtl="0" algn="just">
              <a:lnSpc>
                <a:spcPct val="115000"/>
              </a:lnSpc>
              <a:spcBef>
                <a:spcPts val="1000"/>
              </a:spcBef>
              <a:spcAft>
                <a:spcPts val="0"/>
              </a:spcAft>
              <a:buClr>
                <a:schemeClr val="dk1"/>
              </a:buClr>
              <a:buSzPts val="1500"/>
              <a:buFont typeface="Montserrat"/>
              <a:buAutoNum type="alphaLcPeriod"/>
            </a:pPr>
            <a:r>
              <a:rPr lang="en-GB" sz="1500">
                <a:solidFill>
                  <a:schemeClr val="dk1"/>
                </a:solidFill>
                <a:latin typeface="Montserrat"/>
                <a:ea typeface="Montserrat"/>
                <a:cs typeface="Montserrat"/>
                <a:sym typeface="Montserrat"/>
              </a:rPr>
              <a:t>with open('sample.txt', 'r') as file:</a:t>
            </a:r>
            <a:endParaRPr sz="1500">
              <a:solidFill>
                <a:schemeClr val="dk1"/>
              </a:solidFill>
              <a:latin typeface="Montserrat"/>
              <a:ea typeface="Montserrat"/>
              <a:cs typeface="Montserrat"/>
              <a:sym typeface="Montserrat"/>
            </a:endParaRPr>
          </a:p>
          <a:p>
            <a:pPr indent="-323850" lvl="0" marL="1371600" rtl="0" algn="just">
              <a:lnSpc>
                <a:spcPct val="115000"/>
              </a:lnSpc>
              <a:spcBef>
                <a:spcPts val="0"/>
              </a:spcBef>
              <a:spcAft>
                <a:spcPts val="0"/>
              </a:spcAft>
              <a:buClr>
                <a:schemeClr val="dk1"/>
              </a:buClr>
              <a:buSzPts val="1500"/>
              <a:buFont typeface="Montserrat"/>
              <a:buAutoNum type="alphaLcPeriod"/>
            </a:pPr>
            <a:r>
              <a:rPr lang="en-GB" sz="1500">
                <a:solidFill>
                  <a:schemeClr val="dk1"/>
                </a:solidFill>
                <a:latin typeface="Montserrat"/>
                <a:ea typeface="Montserrat"/>
                <a:cs typeface="Montserrat"/>
                <a:sym typeface="Montserrat"/>
              </a:rPr>
              <a:t>content = file.read()</a:t>
            </a:r>
            <a:endParaRPr sz="1500">
              <a:solidFill>
                <a:schemeClr val="dk1"/>
              </a:solidFill>
              <a:latin typeface="Montserrat"/>
              <a:ea typeface="Montserrat"/>
              <a:cs typeface="Montserrat"/>
              <a:sym typeface="Montserrat"/>
            </a:endParaRPr>
          </a:p>
          <a:p>
            <a:pPr indent="-323850" lvl="0" marL="1371600" rtl="0" algn="just">
              <a:lnSpc>
                <a:spcPct val="115000"/>
              </a:lnSpc>
              <a:spcBef>
                <a:spcPts val="0"/>
              </a:spcBef>
              <a:spcAft>
                <a:spcPts val="0"/>
              </a:spcAft>
              <a:buClr>
                <a:schemeClr val="dk1"/>
              </a:buClr>
              <a:buSzPts val="1500"/>
              <a:buFont typeface="Montserrat"/>
              <a:buAutoNum type="alphaLcPeriod"/>
            </a:pPr>
            <a:r>
              <a:rPr lang="en-GB" sz="1500">
                <a:solidFill>
                  <a:schemeClr val="dk1"/>
                </a:solidFill>
                <a:latin typeface="Montserrat"/>
                <a:ea typeface="Montserrat"/>
                <a:cs typeface="Montserrat"/>
                <a:sym typeface="Montserrat"/>
              </a:rPr>
              <a:t>file.close()</a:t>
            </a:r>
            <a:endParaRPr sz="1500">
              <a:solidFill>
                <a:schemeClr val="dk1"/>
              </a:solidFill>
              <a:latin typeface="Montserrat"/>
              <a:ea typeface="Montserrat"/>
              <a:cs typeface="Montserrat"/>
              <a:sym typeface="Montserrat"/>
            </a:endParaRPr>
          </a:p>
          <a:p>
            <a:pPr indent="-323850" lvl="0" marL="1371600" rtl="0" algn="just">
              <a:lnSpc>
                <a:spcPct val="115000"/>
              </a:lnSpc>
              <a:spcBef>
                <a:spcPts val="0"/>
              </a:spcBef>
              <a:spcAft>
                <a:spcPts val="0"/>
              </a:spcAft>
              <a:buClr>
                <a:schemeClr val="dk1"/>
              </a:buClr>
              <a:buSzPts val="1500"/>
              <a:buFont typeface="Montserrat"/>
              <a:buAutoNum type="alphaLcPeriod"/>
            </a:pPr>
            <a:r>
              <a:rPr lang="en-GB" sz="1500">
                <a:solidFill>
                  <a:schemeClr val="dk1"/>
                </a:solidFill>
                <a:latin typeface="Montserrat"/>
                <a:ea typeface="Montserrat"/>
                <a:cs typeface="Montserrat"/>
                <a:sym typeface="Montserrat"/>
              </a:rPr>
              <a:t>The file is automatically closed when using 'with'</a:t>
            </a:r>
            <a:endParaRPr sz="1500">
              <a:solidFill>
                <a:schemeClr val="dk1"/>
              </a:solidFill>
              <a:latin typeface="Montserrat"/>
              <a:ea typeface="Montserrat"/>
              <a:cs typeface="Montserrat"/>
              <a:sym typeface="Montserrat"/>
            </a:endParaRPr>
          </a:p>
        </p:txBody>
      </p:sp>
      <p:sp>
        <p:nvSpPr>
          <p:cNvPr id="513" name="Google Shape;513;p83"/>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Poll</a:t>
            </a:r>
            <a:endParaRPr b="1" sz="1400">
              <a:solidFill>
                <a:srgbClr val="C4A542"/>
              </a:solidFill>
              <a:latin typeface="Montserrat"/>
              <a:ea typeface="Montserrat"/>
              <a:cs typeface="Montserrat"/>
              <a:sym typeface="Montserrat"/>
            </a:endParaRPr>
          </a:p>
        </p:txBody>
      </p:sp>
      <p:pic>
        <p:nvPicPr>
          <p:cNvPr id="514" name="Google Shape;514;p83"/>
          <p:cNvPicPr preferRelativeResize="0"/>
          <p:nvPr/>
        </p:nvPicPr>
        <p:blipFill>
          <a:blip r:embed="rId4">
            <a:alphaModFix/>
          </a:blip>
          <a:stretch>
            <a:fillRect/>
          </a:stretch>
        </p:blipFill>
        <p:spPr>
          <a:xfrm>
            <a:off x="2909838" y="2049750"/>
            <a:ext cx="3324225" cy="438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84"/>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520" name="Google Shape;520;p84"/>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1" name="Google Shape;521;p84"/>
          <p:cNvSpPr txBox="1"/>
          <p:nvPr/>
        </p:nvSpPr>
        <p:spPr>
          <a:xfrm>
            <a:off x="1109950" y="959500"/>
            <a:ext cx="6924000" cy="3138000"/>
          </a:xfrm>
          <a:prstGeom prst="rect">
            <a:avLst/>
          </a:prstGeom>
          <a:noFill/>
          <a:ln>
            <a:noFill/>
          </a:ln>
        </p:spPr>
        <p:txBody>
          <a:bodyPr anchorCtr="0" anchor="ctr" bIns="68575" lIns="68575" spcFirstLastPara="1" rIns="68575" wrap="square" tIns="67500">
            <a:noAutofit/>
          </a:bodyPr>
          <a:lstStyle/>
          <a:p>
            <a:pPr indent="0" lvl="0" marL="0" rtl="0" algn="ctr">
              <a:lnSpc>
                <a:spcPct val="115000"/>
              </a:lnSpc>
              <a:spcBef>
                <a:spcPts val="0"/>
              </a:spcBef>
              <a:spcAft>
                <a:spcPts val="0"/>
              </a:spcAft>
              <a:buNone/>
            </a:pPr>
            <a:r>
              <a:rPr lang="en-GB" sz="1700">
                <a:solidFill>
                  <a:schemeClr val="dk1"/>
                </a:solidFill>
                <a:latin typeface="Montserrat Medium"/>
                <a:ea typeface="Montserrat Medium"/>
                <a:cs typeface="Montserrat Medium"/>
                <a:sym typeface="Montserrat Medium"/>
              </a:rPr>
              <a:t>What is the output of the following code?</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1000"/>
              </a:spcAft>
              <a:buNone/>
            </a:pPr>
            <a:r>
              <a:t/>
            </a:r>
            <a:endParaRPr sz="1700">
              <a:solidFill>
                <a:schemeClr val="dk1"/>
              </a:solidFill>
              <a:latin typeface="Montserrat Medium"/>
              <a:ea typeface="Montserrat Medium"/>
              <a:cs typeface="Montserrat Medium"/>
              <a:sym typeface="Montserrat Medium"/>
            </a:endParaRPr>
          </a:p>
        </p:txBody>
      </p:sp>
      <p:sp>
        <p:nvSpPr>
          <p:cNvPr id="522" name="Google Shape;522;p84"/>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Poll</a:t>
            </a:r>
            <a:endParaRPr b="1" sz="1400">
              <a:solidFill>
                <a:srgbClr val="C4A542"/>
              </a:solidFill>
              <a:latin typeface="Montserrat"/>
              <a:ea typeface="Montserrat"/>
              <a:cs typeface="Montserrat"/>
              <a:sym typeface="Montserrat"/>
            </a:endParaRPr>
          </a:p>
        </p:txBody>
      </p:sp>
      <p:sp>
        <p:nvSpPr>
          <p:cNvPr id="523" name="Google Shape;523;p84"/>
          <p:cNvSpPr txBox="1"/>
          <p:nvPr/>
        </p:nvSpPr>
        <p:spPr>
          <a:xfrm>
            <a:off x="1265813" y="2745025"/>
            <a:ext cx="6357900" cy="1255500"/>
          </a:xfrm>
          <a:prstGeom prst="rect">
            <a:avLst/>
          </a:prstGeom>
          <a:noFill/>
          <a:ln>
            <a:noFill/>
          </a:ln>
        </p:spPr>
        <p:txBody>
          <a:bodyPr anchorCtr="0" anchor="ctr" bIns="91425" lIns="91425" spcFirstLastPara="1" rIns="91425" wrap="square" tIns="91425">
            <a:noAutofit/>
          </a:bodyPr>
          <a:lstStyle/>
          <a:p>
            <a:pPr indent="-323849" lvl="1" marL="990000" rtl="0" algn="l">
              <a:lnSpc>
                <a:spcPct val="100000"/>
              </a:lnSpc>
              <a:spcBef>
                <a:spcPts val="0"/>
              </a:spcBef>
              <a:spcAft>
                <a:spcPts val="0"/>
              </a:spcAft>
              <a:buClr>
                <a:schemeClr val="dk1"/>
              </a:buClr>
              <a:buSzPts val="1500"/>
              <a:buFont typeface="Montserrat Light"/>
              <a:buAutoNum type="alphaLcPeriod"/>
            </a:pPr>
            <a:r>
              <a:rPr lang="en-GB" sz="1500">
                <a:solidFill>
                  <a:schemeClr val="dk1"/>
                </a:solidFill>
                <a:latin typeface="Montserrat Light"/>
                <a:ea typeface="Montserrat Light"/>
                <a:cs typeface="Montserrat Light"/>
                <a:sym typeface="Montserrat Light"/>
              </a:rPr>
              <a:t>Creates a new file and writes 'Adding some text.' to it.</a:t>
            </a:r>
            <a:endParaRPr sz="1500">
              <a:solidFill>
                <a:schemeClr val="dk1"/>
              </a:solidFill>
              <a:latin typeface="Montserrat Light"/>
              <a:ea typeface="Montserrat Light"/>
              <a:cs typeface="Montserrat Light"/>
              <a:sym typeface="Montserrat Light"/>
            </a:endParaRPr>
          </a:p>
          <a:p>
            <a:pPr indent="-323849" lvl="1" marL="990000" rtl="0" algn="l">
              <a:lnSpc>
                <a:spcPct val="100000"/>
              </a:lnSpc>
              <a:spcBef>
                <a:spcPts val="0"/>
              </a:spcBef>
              <a:spcAft>
                <a:spcPts val="0"/>
              </a:spcAft>
              <a:buClr>
                <a:schemeClr val="dk1"/>
              </a:buClr>
              <a:buSzPts val="1500"/>
              <a:buFont typeface="Montserrat Light"/>
              <a:buAutoNum type="alphaLcPeriod"/>
            </a:pPr>
            <a:r>
              <a:rPr lang="en-GB" sz="1500">
                <a:solidFill>
                  <a:schemeClr val="dk1"/>
                </a:solidFill>
                <a:latin typeface="Montserrat Light"/>
                <a:ea typeface="Montserrat Light"/>
                <a:cs typeface="Montserrat Light"/>
                <a:sym typeface="Montserrat Light"/>
              </a:rPr>
              <a:t>Always raises an IOError exception.</a:t>
            </a:r>
            <a:endParaRPr sz="1500">
              <a:solidFill>
                <a:schemeClr val="dk1"/>
              </a:solidFill>
              <a:latin typeface="Montserrat Light"/>
              <a:ea typeface="Montserrat Light"/>
              <a:cs typeface="Montserrat Light"/>
              <a:sym typeface="Montserrat Light"/>
            </a:endParaRPr>
          </a:p>
          <a:p>
            <a:pPr indent="-323849" lvl="1" marL="990000" rtl="0" algn="l">
              <a:lnSpc>
                <a:spcPct val="100000"/>
              </a:lnSpc>
              <a:spcBef>
                <a:spcPts val="0"/>
              </a:spcBef>
              <a:spcAft>
                <a:spcPts val="0"/>
              </a:spcAft>
              <a:buClr>
                <a:schemeClr val="dk1"/>
              </a:buClr>
              <a:buSzPts val="1500"/>
              <a:buFont typeface="Montserrat Light"/>
              <a:buAutoNum type="alphaLcPeriod"/>
            </a:pPr>
            <a:r>
              <a:rPr lang="en-GB" sz="1500">
                <a:solidFill>
                  <a:schemeClr val="dk1"/>
                </a:solidFill>
                <a:latin typeface="Montserrat Light"/>
                <a:ea typeface="Montserrat Light"/>
                <a:cs typeface="Montserrat Light"/>
                <a:sym typeface="Montserrat Light"/>
              </a:rPr>
              <a:t>Appends 'Adding some text.' to output.txt.</a:t>
            </a:r>
            <a:endParaRPr sz="1500">
              <a:solidFill>
                <a:schemeClr val="dk1"/>
              </a:solidFill>
              <a:latin typeface="Montserrat Light"/>
              <a:ea typeface="Montserrat Light"/>
              <a:cs typeface="Montserrat Light"/>
              <a:sym typeface="Montserrat Light"/>
            </a:endParaRPr>
          </a:p>
          <a:p>
            <a:pPr indent="-323849" lvl="1" marL="990000" rtl="0" algn="l">
              <a:lnSpc>
                <a:spcPct val="100000"/>
              </a:lnSpc>
              <a:spcBef>
                <a:spcPts val="0"/>
              </a:spcBef>
              <a:spcAft>
                <a:spcPts val="1000"/>
              </a:spcAft>
              <a:buClr>
                <a:schemeClr val="dk1"/>
              </a:buClr>
              <a:buSzPts val="1500"/>
              <a:buFont typeface="Montserrat Light"/>
              <a:buAutoNum type="alphaLcPeriod"/>
            </a:pPr>
            <a:r>
              <a:rPr lang="en-GB" sz="1500">
                <a:solidFill>
                  <a:schemeClr val="dk1"/>
                </a:solidFill>
                <a:latin typeface="Montserrat Light"/>
                <a:ea typeface="Montserrat Light"/>
                <a:cs typeface="Montserrat Light"/>
                <a:sym typeface="Montserrat Light"/>
              </a:rPr>
              <a:t>Prints a message if there's an issue with file operations.</a:t>
            </a:r>
            <a:endParaRPr sz="1500">
              <a:solidFill>
                <a:schemeClr val="dk1"/>
              </a:solidFill>
              <a:latin typeface="Montserrat Light"/>
              <a:ea typeface="Montserrat Light"/>
              <a:cs typeface="Montserrat Light"/>
              <a:sym typeface="Montserrat Light"/>
            </a:endParaRPr>
          </a:p>
        </p:txBody>
      </p:sp>
      <p:pic>
        <p:nvPicPr>
          <p:cNvPr id="524" name="Google Shape;524;p84"/>
          <p:cNvPicPr preferRelativeResize="0"/>
          <p:nvPr/>
        </p:nvPicPr>
        <p:blipFill>
          <a:blip r:embed="rId4">
            <a:alphaModFix/>
          </a:blip>
          <a:stretch>
            <a:fillRect/>
          </a:stretch>
        </p:blipFill>
        <p:spPr>
          <a:xfrm>
            <a:off x="2490350" y="1790700"/>
            <a:ext cx="4295775" cy="781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85"/>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530" name="Google Shape;530;p85"/>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1" name="Google Shape;531;p85"/>
          <p:cNvSpPr txBox="1"/>
          <p:nvPr/>
        </p:nvSpPr>
        <p:spPr>
          <a:xfrm>
            <a:off x="1110050" y="959550"/>
            <a:ext cx="6924000" cy="3138000"/>
          </a:xfrm>
          <a:prstGeom prst="rect">
            <a:avLst/>
          </a:prstGeom>
          <a:noFill/>
          <a:ln>
            <a:noFill/>
          </a:ln>
        </p:spPr>
        <p:txBody>
          <a:bodyPr anchorCtr="0" anchor="ctr" bIns="68575" lIns="68575" spcFirstLastPara="1" rIns="68575" wrap="square" tIns="67500">
            <a:noAutofit/>
          </a:bodyPr>
          <a:lstStyle/>
          <a:p>
            <a:pPr indent="-323850" lvl="0" marL="457200" rtl="0" algn="l">
              <a:spcBef>
                <a:spcPts val="0"/>
              </a:spcBef>
              <a:spcAft>
                <a:spcPts val="0"/>
              </a:spcAft>
              <a:buClr>
                <a:schemeClr val="dk1"/>
              </a:buClr>
              <a:buSzPts val="1500"/>
              <a:buFont typeface="Montserrat"/>
              <a:buChar char="●"/>
            </a:pPr>
            <a:r>
              <a:rPr b="1" lang="en-GB" sz="1500">
                <a:solidFill>
                  <a:schemeClr val="dk1"/>
                </a:solidFill>
                <a:latin typeface="Montserrat"/>
                <a:ea typeface="Montserrat"/>
                <a:cs typeface="Montserrat"/>
                <a:sym typeface="Montserrat"/>
              </a:rPr>
              <a:t>File Operations</a:t>
            </a:r>
            <a:endParaRPr b="1" sz="1500">
              <a:solidFill>
                <a:schemeClr val="dk1"/>
              </a:solidFill>
              <a:latin typeface="Montserrat"/>
              <a:ea typeface="Montserrat"/>
              <a:cs typeface="Montserrat"/>
              <a:sym typeface="Montserrat"/>
            </a:endParaRPr>
          </a:p>
          <a:p>
            <a:pPr indent="-323850" lvl="1" marL="914400" rtl="0" algn="l">
              <a:spcBef>
                <a:spcPts val="0"/>
              </a:spcBef>
              <a:spcAft>
                <a:spcPts val="0"/>
              </a:spcAft>
              <a:buClr>
                <a:schemeClr val="dk1"/>
              </a:buClr>
              <a:buSzPts val="1500"/>
              <a:buFont typeface="Montserrat Light"/>
              <a:buChar char="○"/>
            </a:pPr>
            <a:r>
              <a:rPr lang="en-GB" sz="1500">
                <a:solidFill>
                  <a:schemeClr val="dk1"/>
                </a:solidFill>
                <a:latin typeface="Montserrat Light"/>
                <a:ea typeface="Montserrat Light"/>
                <a:cs typeface="Montserrat Light"/>
                <a:sym typeface="Montserrat Light"/>
              </a:rPr>
              <a:t>Open/close, read/write files (</a:t>
            </a:r>
            <a:r>
              <a:rPr lang="en-GB" sz="1500">
                <a:solidFill>
                  <a:srgbClr val="C4A542"/>
                </a:solidFill>
                <a:latin typeface="Montserrat Light"/>
                <a:ea typeface="Montserrat Light"/>
                <a:cs typeface="Montserrat Light"/>
                <a:sym typeface="Montserrat Light"/>
              </a:rPr>
              <a:t>text</a:t>
            </a:r>
            <a:r>
              <a:rPr lang="en-GB" sz="1500">
                <a:solidFill>
                  <a:schemeClr val="dk1"/>
                </a:solidFill>
                <a:latin typeface="Montserrat Light"/>
                <a:ea typeface="Montserrat Light"/>
                <a:cs typeface="Montserrat Light"/>
                <a:sym typeface="Montserrat Light"/>
              </a:rPr>
              <a:t>, CSV, JSON)</a:t>
            </a:r>
            <a:endParaRPr sz="1500">
              <a:solidFill>
                <a:schemeClr val="dk1"/>
              </a:solidFill>
              <a:latin typeface="Montserrat Light"/>
              <a:ea typeface="Montserrat Light"/>
              <a:cs typeface="Montserrat Light"/>
              <a:sym typeface="Montserrat Light"/>
            </a:endParaRPr>
          </a:p>
          <a:p>
            <a:pPr indent="-323850" lvl="1" marL="914400" rtl="0" algn="l">
              <a:spcBef>
                <a:spcPts val="0"/>
              </a:spcBef>
              <a:spcAft>
                <a:spcPts val="0"/>
              </a:spcAft>
              <a:buClr>
                <a:schemeClr val="dk1"/>
              </a:buClr>
              <a:buSzPts val="1500"/>
              <a:buFont typeface="Montserrat Light"/>
              <a:buChar char="○"/>
            </a:pPr>
            <a:r>
              <a:rPr lang="en-GB" sz="1500">
                <a:solidFill>
                  <a:schemeClr val="dk1"/>
                </a:solidFill>
                <a:latin typeface="Montserrat Light"/>
                <a:ea typeface="Montserrat Light"/>
                <a:cs typeface="Montserrat Light"/>
                <a:sym typeface="Montserrat Light"/>
              </a:rPr>
              <a:t>File modes: read, write, append</a:t>
            </a:r>
            <a:endParaRPr sz="1500">
              <a:solidFill>
                <a:schemeClr val="dk1"/>
              </a:solidFill>
              <a:latin typeface="Montserrat Light"/>
              <a:ea typeface="Montserrat Light"/>
              <a:cs typeface="Montserrat Light"/>
              <a:sym typeface="Montserrat Light"/>
            </a:endParaRPr>
          </a:p>
          <a:p>
            <a:pPr indent="-323850" lvl="1" marL="914400" rtl="0" algn="l">
              <a:spcBef>
                <a:spcPts val="0"/>
              </a:spcBef>
              <a:spcAft>
                <a:spcPts val="0"/>
              </a:spcAft>
              <a:buClr>
                <a:schemeClr val="dk1"/>
              </a:buClr>
              <a:buSzPts val="1500"/>
              <a:buFont typeface="Montserrat Light"/>
              <a:buChar char="○"/>
            </a:pPr>
            <a:r>
              <a:rPr lang="en-GB" sz="1500">
                <a:solidFill>
                  <a:srgbClr val="C4A542"/>
                </a:solidFill>
                <a:latin typeface="Montserrat Light"/>
                <a:ea typeface="Montserrat Light"/>
                <a:cs typeface="Montserrat Light"/>
                <a:sym typeface="Montserrat Light"/>
              </a:rPr>
              <a:t>open()</a:t>
            </a:r>
            <a:r>
              <a:rPr lang="en-GB" sz="1500">
                <a:solidFill>
                  <a:schemeClr val="dk1"/>
                </a:solidFill>
                <a:latin typeface="Montserrat Light"/>
                <a:ea typeface="Montserrat Light"/>
                <a:cs typeface="Montserrat Light"/>
                <a:sym typeface="Montserrat Light"/>
              </a:rPr>
              <a:t>, </a:t>
            </a:r>
            <a:r>
              <a:rPr lang="en-GB" sz="1500">
                <a:solidFill>
                  <a:srgbClr val="C4A542"/>
                </a:solidFill>
                <a:latin typeface="Montserrat Light"/>
                <a:ea typeface="Montserrat Light"/>
                <a:cs typeface="Montserrat Light"/>
                <a:sym typeface="Montserrat Light"/>
              </a:rPr>
              <a:t>read()</a:t>
            </a:r>
            <a:r>
              <a:rPr lang="en-GB" sz="1500">
                <a:solidFill>
                  <a:schemeClr val="dk1"/>
                </a:solidFill>
                <a:latin typeface="Montserrat Light"/>
                <a:ea typeface="Montserrat Light"/>
                <a:cs typeface="Montserrat Light"/>
                <a:sym typeface="Montserrat Light"/>
              </a:rPr>
              <a:t>, </a:t>
            </a:r>
            <a:r>
              <a:rPr lang="en-GB" sz="1500">
                <a:solidFill>
                  <a:srgbClr val="C4A542"/>
                </a:solidFill>
                <a:latin typeface="Montserrat Light"/>
                <a:ea typeface="Montserrat Light"/>
                <a:cs typeface="Montserrat Light"/>
                <a:sym typeface="Montserrat Light"/>
              </a:rPr>
              <a:t>write()</a:t>
            </a:r>
            <a:r>
              <a:rPr lang="en-GB" sz="1500">
                <a:solidFill>
                  <a:schemeClr val="dk1"/>
                </a:solidFill>
                <a:latin typeface="Montserrat Light"/>
                <a:ea typeface="Montserrat Light"/>
                <a:cs typeface="Montserrat Light"/>
                <a:sym typeface="Montserrat Light"/>
              </a:rPr>
              <a:t>, with statement</a:t>
            </a:r>
            <a:endParaRPr sz="1500">
              <a:solidFill>
                <a:schemeClr val="dk1"/>
              </a:solidFill>
              <a:latin typeface="Montserrat Light"/>
              <a:ea typeface="Montserrat Light"/>
              <a:cs typeface="Montserrat Light"/>
              <a:sym typeface="Montserrat Light"/>
            </a:endParaRPr>
          </a:p>
          <a:p>
            <a:pPr indent="-323850" lvl="0" marL="457200" rtl="0" algn="l">
              <a:spcBef>
                <a:spcPts val="0"/>
              </a:spcBef>
              <a:spcAft>
                <a:spcPts val="0"/>
              </a:spcAft>
              <a:buClr>
                <a:schemeClr val="dk1"/>
              </a:buClr>
              <a:buSzPts val="1500"/>
              <a:buFont typeface="Montserrat"/>
              <a:buChar char="●"/>
            </a:pPr>
            <a:r>
              <a:rPr b="1" lang="en-GB" sz="1500">
                <a:solidFill>
                  <a:schemeClr val="dk1"/>
                </a:solidFill>
                <a:latin typeface="Montserrat"/>
                <a:ea typeface="Montserrat"/>
                <a:cs typeface="Montserrat"/>
                <a:sym typeface="Montserrat"/>
              </a:rPr>
              <a:t>Working with External Data Formats</a:t>
            </a:r>
            <a:endParaRPr b="1" sz="1500">
              <a:solidFill>
                <a:schemeClr val="dk1"/>
              </a:solidFill>
              <a:latin typeface="Montserrat"/>
              <a:ea typeface="Montserrat"/>
              <a:cs typeface="Montserrat"/>
              <a:sym typeface="Montserrat"/>
            </a:endParaRPr>
          </a:p>
          <a:p>
            <a:pPr indent="-323850" lvl="1" marL="914400" rtl="0" algn="l">
              <a:spcBef>
                <a:spcPts val="0"/>
              </a:spcBef>
              <a:spcAft>
                <a:spcPts val="0"/>
              </a:spcAft>
              <a:buClr>
                <a:schemeClr val="dk1"/>
              </a:buClr>
              <a:buSzPts val="1500"/>
              <a:buFont typeface="Montserrat Light"/>
              <a:buChar char="○"/>
            </a:pPr>
            <a:r>
              <a:rPr lang="en-GB" sz="1500">
                <a:solidFill>
                  <a:schemeClr val="dk1"/>
                </a:solidFill>
                <a:latin typeface="Montserrat Light"/>
                <a:ea typeface="Montserrat Light"/>
                <a:cs typeface="Montserrat Light"/>
                <a:sym typeface="Montserrat Light"/>
              </a:rPr>
              <a:t>Handling text</a:t>
            </a:r>
            <a:endParaRPr sz="1500">
              <a:solidFill>
                <a:schemeClr val="dk1"/>
              </a:solidFill>
              <a:latin typeface="Montserrat Light"/>
              <a:ea typeface="Montserrat Light"/>
              <a:cs typeface="Montserrat Light"/>
              <a:sym typeface="Montserrat Light"/>
            </a:endParaRPr>
          </a:p>
          <a:p>
            <a:pPr indent="-323850" lvl="0" marL="457200" rtl="0" algn="l">
              <a:spcBef>
                <a:spcPts val="0"/>
              </a:spcBef>
              <a:spcAft>
                <a:spcPts val="0"/>
              </a:spcAft>
              <a:buClr>
                <a:schemeClr val="dk1"/>
              </a:buClr>
              <a:buSzPts val="1500"/>
              <a:buFont typeface="Montserrat"/>
              <a:buChar char="●"/>
            </a:pPr>
            <a:r>
              <a:rPr b="1" lang="en-GB" sz="1500">
                <a:solidFill>
                  <a:schemeClr val="dk1"/>
                </a:solidFill>
                <a:latin typeface="Montserrat"/>
                <a:ea typeface="Montserrat"/>
                <a:cs typeface="Montserrat"/>
                <a:sym typeface="Montserrat"/>
              </a:rPr>
              <a:t>Error Handling with Exceptions</a:t>
            </a:r>
            <a:endParaRPr b="1" sz="1500">
              <a:solidFill>
                <a:schemeClr val="dk1"/>
              </a:solidFill>
              <a:latin typeface="Montserrat"/>
              <a:ea typeface="Montserrat"/>
              <a:cs typeface="Montserrat"/>
              <a:sym typeface="Montserrat"/>
            </a:endParaRPr>
          </a:p>
          <a:p>
            <a:pPr indent="-323850" lvl="1" marL="914400" rtl="0" algn="l">
              <a:spcBef>
                <a:spcPts val="0"/>
              </a:spcBef>
              <a:spcAft>
                <a:spcPts val="0"/>
              </a:spcAft>
              <a:buClr>
                <a:schemeClr val="dk1"/>
              </a:buClr>
              <a:buSzPts val="1500"/>
              <a:buFont typeface="Montserrat Light"/>
              <a:buChar char="○"/>
            </a:pPr>
            <a:r>
              <a:rPr lang="en-GB" sz="1500">
                <a:solidFill>
                  <a:schemeClr val="dk1"/>
                </a:solidFill>
                <a:latin typeface="Montserrat Light"/>
                <a:ea typeface="Montserrat Light"/>
                <a:cs typeface="Montserrat Light"/>
                <a:sym typeface="Montserrat Light"/>
              </a:rPr>
              <a:t>Importance of error handling</a:t>
            </a:r>
            <a:endParaRPr sz="1500">
              <a:solidFill>
                <a:schemeClr val="dk1"/>
              </a:solidFill>
              <a:latin typeface="Montserrat Light"/>
              <a:ea typeface="Montserrat Light"/>
              <a:cs typeface="Montserrat Light"/>
              <a:sym typeface="Montserrat Light"/>
            </a:endParaRPr>
          </a:p>
          <a:p>
            <a:pPr indent="-323850" lvl="1" marL="914400" rtl="0" algn="l">
              <a:spcBef>
                <a:spcPts val="0"/>
              </a:spcBef>
              <a:spcAft>
                <a:spcPts val="0"/>
              </a:spcAft>
              <a:buClr>
                <a:schemeClr val="dk1"/>
              </a:buClr>
              <a:buSzPts val="1500"/>
              <a:buFont typeface="Montserrat Light"/>
              <a:buChar char="○"/>
            </a:pPr>
            <a:r>
              <a:rPr lang="en-GB" sz="1500">
                <a:solidFill>
                  <a:schemeClr val="dk1"/>
                </a:solidFill>
                <a:latin typeface="Montserrat Light"/>
                <a:ea typeface="Montserrat Light"/>
                <a:cs typeface="Montserrat Light"/>
                <a:sym typeface="Montserrat Light"/>
              </a:rPr>
              <a:t>Common exceptions: </a:t>
            </a:r>
            <a:r>
              <a:rPr lang="en-GB" sz="1500">
                <a:solidFill>
                  <a:srgbClr val="C4A542"/>
                </a:solidFill>
                <a:latin typeface="Montserrat Light"/>
                <a:ea typeface="Montserrat Light"/>
                <a:cs typeface="Montserrat Light"/>
                <a:sym typeface="Montserrat Light"/>
              </a:rPr>
              <a:t>FileNotFoundError</a:t>
            </a:r>
            <a:r>
              <a:rPr lang="en-GB" sz="1500">
                <a:solidFill>
                  <a:schemeClr val="dk1"/>
                </a:solidFill>
                <a:latin typeface="Montserrat Light"/>
                <a:ea typeface="Montserrat Light"/>
                <a:cs typeface="Montserrat Light"/>
                <a:sym typeface="Montserrat Light"/>
              </a:rPr>
              <a:t>, </a:t>
            </a:r>
            <a:r>
              <a:rPr lang="en-GB" sz="1500">
                <a:solidFill>
                  <a:srgbClr val="C4A542"/>
                </a:solidFill>
                <a:latin typeface="Montserrat Light"/>
                <a:ea typeface="Montserrat Light"/>
                <a:cs typeface="Montserrat Light"/>
                <a:sym typeface="Montserrat Light"/>
              </a:rPr>
              <a:t>PermissionError</a:t>
            </a:r>
            <a:r>
              <a:rPr lang="en-GB" sz="1500">
                <a:solidFill>
                  <a:schemeClr val="dk1"/>
                </a:solidFill>
                <a:latin typeface="Montserrat Light"/>
                <a:ea typeface="Montserrat Light"/>
                <a:cs typeface="Montserrat Light"/>
                <a:sym typeface="Montserrat Light"/>
              </a:rPr>
              <a:t>, </a:t>
            </a:r>
            <a:r>
              <a:rPr lang="en-GB" sz="1500">
                <a:solidFill>
                  <a:srgbClr val="C4A542"/>
                </a:solidFill>
                <a:latin typeface="Montserrat Light"/>
                <a:ea typeface="Montserrat Light"/>
                <a:cs typeface="Montserrat Light"/>
                <a:sym typeface="Montserrat Light"/>
              </a:rPr>
              <a:t>IsADirectory</a:t>
            </a:r>
            <a:endParaRPr sz="1500">
              <a:solidFill>
                <a:srgbClr val="C4A542"/>
              </a:solidFill>
              <a:latin typeface="Montserrat Light"/>
              <a:ea typeface="Montserrat Light"/>
              <a:cs typeface="Montserrat Light"/>
              <a:sym typeface="Montserrat Light"/>
            </a:endParaRPr>
          </a:p>
          <a:p>
            <a:pPr indent="-323850" lvl="1" marL="914400" rtl="0" algn="l">
              <a:spcBef>
                <a:spcPts val="0"/>
              </a:spcBef>
              <a:spcAft>
                <a:spcPts val="0"/>
              </a:spcAft>
              <a:buClr>
                <a:schemeClr val="dk1"/>
              </a:buClr>
              <a:buSzPts val="1500"/>
              <a:buFont typeface="Montserrat Light"/>
              <a:buChar char="○"/>
            </a:pPr>
            <a:r>
              <a:rPr lang="en-GB" sz="1500">
                <a:solidFill>
                  <a:srgbClr val="C4A542"/>
                </a:solidFill>
                <a:latin typeface="Montserrat Light"/>
                <a:ea typeface="Montserrat Light"/>
                <a:cs typeface="Montserrat Light"/>
                <a:sym typeface="Montserrat Light"/>
              </a:rPr>
              <a:t>try</a:t>
            </a:r>
            <a:r>
              <a:rPr lang="en-GB" sz="1500">
                <a:solidFill>
                  <a:schemeClr val="dk1"/>
                </a:solidFill>
                <a:latin typeface="Montserrat Light"/>
                <a:ea typeface="Montserrat Light"/>
                <a:cs typeface="Montserrat Light"/>
                <a:sym typeface="Montserrat Light"/>
              </a:rPr>
              <a:t>, </a:t>
            </a:r>
            <a:r>
              <a:rPr lang="en-GB" sz="1500">
                <a:solidFill>
                  <a:srgbClr val="C4A542"/>
                </a:solidFill>
                <a:latin typeface="Montserrat Light"/>
                <a:ea typeface="Montserrat Light"/>
                <a:cs typeface="Montserrat Light"/>
                <a:sym typeface="Montserrat Light"/>
              </a:rPr>
              <a:t>except</a:t>
            </a:r>
            <a:r>
              <a:rPr lang="en-GB" sz="1500">
                <a:solidFill>
                  <a:schemeClr val="dk1"/>
                </a:solidFill>
                <a:latin typeface="Montserrat Light"/>
                <a:ea typeface="Montserrat Light"/>
                <a:cs typeface="Montserrat Light"/>
                <a:sym typeface="Montserrat Light"/>
              </a:rPr>
              <a:t>, </a:t>
            </a:r>
            <a:r>
              <a:rPr lang="en-GB" sz="1500">
                <a:solidFill>
                  <a:srgbClr val="C4A542"/>
                </a:solidFill>
                <a:latin typeface="Montserrat Light"/>
                <a:ea typeface="Montserrat Light"/>
                <a:cs typeface="Montserrat Light"/>
                <a:sym typeface="Montserrat Light"/>
              </a:rPr>
              <a:t>else</a:t>
            </a:r>
            <a:r>
              <a:rPr lang="en-GB" sz="1500">
                <a:solidFill>
                  <a:schemeClr val="dk1"/>
                </a:solidFill>
                <a:latin typeface="Montserrat Light"/>
                <a:ea typeface="Montserrat Light"/>
                <a:cs typeface="Montserrat Light"/>
                <a:sym typeface="Montserrat Light"/>
              </a:rPr>
              <a:t>, </a:t>
            </a:r>
            <a:r>
              <a:rPr lang="en-GB" sz="1500">
                <a:solidFill>
                  <a:srgbClr val="C4A542"/>
                </a:solidFill>
                <a:latin typeface="Montserrat Light"/>
                <a:ea typeface="Montserrat Light"/>
                <a:cs typeface="Montserrat Light"/>
                <a:sym typeface="Montserrat Light"/>
              </a:rPr>
              <a:t>finally blocks</a:t>
            </a:r>
            <a:endParaRPr sz="1500">
              <a:solidFill>
                <a:srgbClr val="C4A542"/>
              </a:solidFill>
              <a:latin typeface="Montserrat Medium"/>
              <a:ea typeface="Montserrat Medium"/>
              <a:cs typeface="Montserrat Medium"/>
              <a:sym typeface="Montserrat Medium"/>
            </a:endParaRPr>
          </a:p>
        </p:txBody>
      </p:sp>
      <p:sp>
        <p:nvSpPr>
          <p:cNvPr id="532" name="Google Shape;532;p85"/>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Lesson Conclusion and Recap</a:t>
            </a:r>
            <a:endParaRPr b="1" sz="2300">
              <a:solidFill>
                <a:srgbClr val="C4A542"/>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86"/>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538" name="Google Shape;538;p86"/>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 name="Google Shape;539;p86"/>
          <p:cNvSpPr txBox="1"/>
          <p:nvPr/>
        </p:nvSpPr>
        <p:spPr>
          <a:xfrm>
            <a:off x="1110050" y="959550"/>
            <a:ext cx="6924000" cy="3138000"/>
          </a:xfrm>
          <a:prstGeom prst="rect">
            <a:avLst/>
          </a:prstGeom>
          <a:noFill/>
          <a:ln>
            <a:noFill/>
          </a:ln>
        </p:spPr>
        <p:txBody>
          <a:bodyPr anchorCtr="0" anchor="ctr" bIns="68575" lIns="68575" spcFirstLastPara="1" rIns="68575" wrap="square" tIns="67500">
            <a:noAutofit/>
          </a:bodyPr>
          <a:lstStyle/>
          <a:p>
            <a:pPr indent="0" lvl="0" marL="0" rtl="0" algn="l">
              <a:lnSpc>
                <a:spcPct val="115000"/>
              </a:lnSpc>
              <a:spcBef>
                <a:spcPts val="1200"/>
              </a:spcBef>
              <a:spcAft>
                <a:spcPts val="0"/>
              </a:spcAft>
              <a:buNone/>
            </a:pPr>
            <a:r>
              <a:rPr b="1" lang="en-GB" sz="1100">
                <a:solidFill>
                  <a:schemeClr val="dk1"/>
                </a:solidFill>
                <a:latin typeface="Montserrat Light"/>
                <a:ea typeface="Montserrat Light"/>
                <a:cs typeface="Montserrat Light"/>
                <a:sym typeface="Montserrat Light"/>
              </a:rPr>
              <a:t>Task Overview:</a:t>
            </a:r>
            <a:endParaRPr b="1" sz="1100">
              <a:solidFill>
                <a:schemeClr val="dk1"/>
              </a:solidFill>
              <a:latin typeface="Montserrat Light"/>
              <a:ea typeface="Montserrat Light"/>
              <a:cs typeface="Montserrat Light"/>
              <a:sym typeface="Montserrat Light"/>
            </a:endParaRPr>
          </a:p>
          <a:p>
            <a:pPr indent="-298450" lvl="0" marL="457200" rtl="0" algn="l">
              <a:lnSpc>
                <a:spcPct val="115000"/>
              </a:lnSpc>
              <a:spcBef>
                <a:spcPts val="120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You will create a Python program that processes student grades stored in a text file. The program should read the grades, calculate the average, identify the highest and lowest grades, and write these results to a new text file.</a:t>
            </a:r>
            <a:endParaRPr sz="1100">
              <a:solidFill>
                <a:schemeClr val="dk1"/>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None/>
            </a:pPr>
            <a:r>
              <a:rPr b="1" lang="en-GB" sz="1100">
                <a:solidFill>
                  <a:schemeClr val="dk1"/>
                </a:solidFill>
                <a:latin typeface="Montserrat Light"/>
                <a:ea typeface="Montserrat Light"/>
                <a:cs typeface="Montserrat Light"/>
                <a:sym typeface="Montserrat Light"/>
              </a:rPr>
              <a:t>Steps:</a:t>
            </a:r>
            <a:endParaRPr b="1" sz="1100">
              <a:solidFill>
                <a:schemeClr val="dk1"/>
              </a:solidFill>
              <a:latin typeface="Montserrat Light"/>
              <a:ea typeface="Montserrat Light"/>
              <a:cs typeface="Montserrat Light"/>
              <a:sym typeface="Montserrat Light"/>
            </a:endParaRPr>
          </a:p>
          <a:p>
            <a:pPr indent="-298450" lvl="0" marL="457200" rtl="0" algn="l">
              <a:lnSpc>
                <a:spcPct val="115000"/>
              </a:lnSpc>
              <a:spcBef>
                <a:spcPts val="1200"/>
              </a:spcBef>
              <a:spcAft>
                <a:spcPts val="0"/>
              </a:spcAft>
              <a:buClr>
                <a:schemeClr val="dk1"/>
              </a:buClr>
              <a:buSzPts val="1100"/>
              <a:buFont typeface="Montserrat Light"/>
              <a:buAutoNum type="arabicPeriod"/>
            </a:pPr>
            <a:r>
              <a:rPr b="1" lang="en-GB" sz="1100">
                <a:solidFill>
                  <a:schemeClr val="dk1"/>
                </a:solidFill>
                <a:latin typeface="Montserrat Light"/>
                <a:ea typeface="Montserrat Light"/>
                <a:cs typeface="Montserrat Light"/>
                <a:sym typeface="Montserrat Light"/>
              </a:rPr>
              <a:t>Create a Function to Read Data:</a:t>
            </a:r>
            <a:endParaRPr b="1" sz="1100">
              <a:solidFill>
                <a:schemeClr val="dk1"/>
              </a:solidFill>
              <a:latin typeface="Montserrat Light"/>
              <a:ea typeface="Montserrat Light"/>
              <a:cs typeface="Montserrat Light"/>
              <a:sym typeface="Montserrat Light"/>
            </a:endParaRPr>
          </a:p>
          <a:p>
            <a:pPr indent="-298450" lvl="1" marL="9144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Write a function </a:t>
            </a:r>
            <a:r>
              <a:rPr lang="en-GB" sz="1100">
                <a:solidFill>
                  <a:srgbClr val="188038"/>
                </a:solidFill>
                <a:latin typeface="Roboto Mono"/>
                <a:ea typeface="Roboto Mono"/>
                <a:cs typeface="Roboto Mono"/>
                <a:sym typeface="Roboto Mono"/>
              </a:rPr>
              <a:t>read_grades(filename)</a:t>
            </a:r>
            <a:r>
              <a:rPr lang="en-GB" sz="1100">
                <a:solidFill>
                  <a:schemeClr val="dk1"/>
                </a:solidFill>
                <a:latin typeface="Montserrat Light"/>
                <a:ea typeface="Montserrat Light"/>
                <a:cs typeface="Montserrat Light"/>
                <a:sym typeface="Montserrat Light"/>
              </a:rPr>
              <a:t> that reads grades from a text file, where each line contains a grade. Store these grades in a list.</a:t>
            </a:r>
            <a:endParaRPr sz="1100">
              <a:solidFill>
                <a:schemeClr val="dk1"/>
              </a:solidFill>
              <a:latin typeface="Montserrat Light"/>
              <a:ea typeface="Montserrat Light"/>
              <a:cs typeface="Montserrat Light"/>
              <a:sym typeface="Montserrat Light"/>
            </a:endParaRPr>
          </a:p>
          <a:p>
            <a:pPr indent="-298450" lvl="0" marL="457200" rtl="0" algn="l">
              <a:lnSpc>
                <a:spcPct val="115000"/>
              </a:lnSpc>
              <a:spcBef>
                <a:spcPts val="0"/>
              </a:spcBef>
              <a:spcAft>
                <a:spcPts val="0"/>
              </a:spcAft>
              <a:buClr>
                <a:schemeClr val="dk1"/>
              </a:buClr>
              <a:buSzPts val="1100"/>
              <a:buFont typeface="Montserrat Light"/>
              <a:buAutoNum type="arabicPeriod"/>
            </a:pPr>
            <a:r>
              <a:rPr b="1" lang="en-GB" sz="1100">
                <a:solidFill>
                  <a:schemeClr val="dk1"/>
                </a:solidFill>
                <a:latin typeface="Montserrat Light"/>
                <a:ea typeface="Montserrat Light"/>
                <a:cs typeface="Montserrat Light"/>
                <a:sym typeface="Montserrat Light"/>
              </a:rPr>
              <a:t>Process the Data:</a:t>
            </a:r>
            <a:endParaRPr b="1" sz="1100">
              <a:solidFill>
                <a:schemeClr val="dk1"/>
              </a:solidFill>
              <a:latin typeface="Montserrat Light"/>
              <a:ea typeface="Montserrat Light"/>
              <a:cs typeface="Montserrat Light"/>
              <a:sym typeface="Montserrat Light"/>
            </a:endParaRPr>
          </a:p>
          <a:p>
            <a:pPr indent="-298450" lvl="1" marL="9144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Write a function </a:t>
            </a:r>
            <a:r>
              <a:rPr lang="en-GB" sz="1100">
                <a:solidFill>
                  <a:srgbClr val="188038"/>
                </a:solidFill>
                <a:latin typeface="Roboto Mono"/>
                <a:ea typeface="Roboto Mono"/>
                <a:cs typeface="Roboto Mono"/>
                <a:sym typeface="Roboto Mono"/>
              </a:rPr>
              <a:t>process_grades(grades)</a:t>
            </a:r>
            <a:r>
              <a:rPr lang="en-GB" sz="1100">
                <a:solidFill>
                  <a:schemeClr val="dk1"/>
                </a:solidFill>
                <a:latin typeface="Montserrat Light"/>
                <a:ea typeface="Montserrat Light"/>
                <a:cs typeface="Montserrat Light"/>
                <a:sym typeface="Montserrat Light"/>
              </a:rPr>
              <a:t> that:</a:t>
            </a:r>
            <a:endParaRPr sz="1100">
              <a:solidFill>
                <a:schemeClr val="dk1"/>
              </a:solidFill>
              <a:latin typeface="Montserrat Light"/>
              <a:ea typeface="Montserrat Light"/>
              <a:cs typeface="Montserrat Light"/>
              <a:sym typeface="Montserrat Light"/>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Calculates the average grade from the provided ones</a:t>
            </a:r>
            <a:endParaRPr sz="1100">
              <a:solidFill>
                <a:schemeClr val="dk1"/>
              </a:solidFill>
              <a:latin typeface="Montserrat Light"/>
              <a:ea typeface="Montserrat Light"/>
              <a:cs typeface="Montserrat Light"/>
              <a:sym typeface="Montserrat Light"/>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Identifies the highest and lowest grades from the provided ones</a:t>
            </a:r>
            <a:endParaRPr sz="1100">
              <a:solidFill>
                <a:schemeClr val="dk1"/>
              </a:solidFill>
              <a:latin typeface="Montserrat Light"/>
              <a:ea typeface="Montserrat Light"/>
              <a:cs typeface="Montserrat Light"/>
              <a:sym typeface="Montserrat Light"/>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Returns these values.</a:t>
            </a:r>
            <a:endParaRPr sz="1100">
              <a:solidFill>
                <a:schemeClr val="dk1"/>
              </a:solidFill>
              <a:latin typeface="Montserrat Light"/>
              <a:ea typeface="Montserrat Light"/>
              <a:cs typeface="Montserrat Light"/>
              <a:sym typeface="Montserrat Light"/>
            </a:endParaRPr>
          </a:p>
        </p:txBody>
      </p:sp>
      <p:sp>
        <p:nvSpPr>
          <p:cNvPr id="540" name="Google Shape;540;p86"/>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Follow-up Activity</a:t>
            </a:r>
            <a:endParaRPr b="1" sz="2300">
              <a:solidFill>
                <a:srgbClr val="C4A542"/>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87"/>
          <p:cNvPicPr preferRelativeResize="0"/>
          <p:nvPr/>
        </p:nvPicPr>
        <p:blipFill>
          <a:blip r:embed="rId3">
            <a:alphaModFix/>
          </a:blip>
          <a:stretch>
            <a:fillRect/>
          </a:stretch>
        </p:blipFill>
        <p:spPr>
          <a:xfrm>
            <a:off x="982800" y="1071100"/>
            <a:ext cx="6923925" cy="3670175"/>
          </a:xfrm>
          <a:prstGeom prst="rect">
            <a:avLst/>
          </a:prstGeom>
          <a:noFill/>
          <a:ln>
            <a:noFill/>
          </a:ln>
        </p:spPr>
      </p:pic>
      <p:sp>
        <p:nvSpPr>
          <p:cNvPr id="546" name="Google Shape;546;p87"/>
          <p:cNvSpPr/>
          <p:nvPr/>
        </p:nvSpPr>
        <p:spPr>
          <a:xfrm>
            <a:off x="1110050" y="959500"/>
            <a:ext cx="6924000" cy="3709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 name="Google Shape;547;p87"/>
          <p:cNvSpPr txBox="1"/>
          <p:nvPr/>
        </p:nvSpPr>
        <p:spPr>
          <a:xfrm>
            <a:off x="1110025" y="959550"/>
            <a:ext cx="6924000" cy="3709800"/>
          </a:xfrm>
          <a:prstGeom prst="rect">
            <a:avLst/>
          </a:prstGeom>
          <a:noFill/>
          <a:ln>
            <a:noFill/>
          </a:ln>
        </p:spPr>
        <p:txBody>
          <a:bodyPr anchorCtr="0" anchor="ctr" bIns="68575" lIns="68575" spcFirstLastPara="1" rIns="68575" wrap="square" tIns="67500">
            <a:noAutofit/>
          </a:bodyPr>
          <a:lstStyle/>
          <a:p>
            <a:pPr indent="-298450" lvl="0" marL="457200" rtl="0" algn="l">
              <a:lnSpc>
                <a:spcPct val="115000"/>
              </a:lnSpc>
              <a:spcBef>
                <a:spcPts val="1200"/>
              </a:spcBef>
              <a:spcAft>
                <a:spcPts val="0"/>
              </a:spcAft>
              <a:buClr>
                <a:schemeClr val="dk1"/>
              </a:buClr>
              <a:buSzPts val="1100"/>
              <a:buFont typeface="Montserrat Light"/>
              <a:buAutoNum type="arabicPeriod" startAt="3"/>
            </a:pPr>
            <a:r>
              <a:rPr b="1" lang="en-GB" sz="1100">
                <a:solidFill>
                  <a:schemeClr val="dk1"/>
                </a:solidFill>
                <a:latin typeface="Montserrat Light"/>
                <a:ea typeface="Montserrat Light"/>
                <a:cs typeface="Montserrat Light"/>
                <a:sym typeface="Montserrat Light"/>
              </a:rPr>
              <a:t>Write the Results to a New File:</a:t>
            </a:r>
            <a:endParaRPr b="1" sz="1100">
              <a:solidFill>
                <a:schemeClr val="dk1"/>
              </a:solidFill>
              <a:latin typeface="Montserrat Light"/>
              <a:ea typeface="Montserrat Light"/>
              <a:cs typeface="Montserrat Light"/>
              <a:sym typeface="Montserrat Light"/>
            </a:endParaRPr>
          </a:p>
          <a:p>
            <a:pPr indent="-298450" lvl="1" marL="9144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Write a function </a:t>
            </a:r>
            <a:r>
              <a:rPr lang="en-GB" sz="1100">
                <a:solidFill>
                  <a:srgbClr val="188038"/>
                </a:solidFill>
                <a:latin typeface="Roboto Mono"/>
                <a:ea typeface="Roboto Mono"/>
                <a:cs typeface="Roboto Mono"/>
                <a:sym typeface="Roboto Mono"/>
              </a:rPr>
              <a:t>write_results(filename, average, highest, lowest)</a:t>
            </a:r>
            <a:r>
              <a:rPr lang="en-GB" sz="1100">
                <a:solidFill>
                  <a:schemeClr val="dk1"/>
                </a:solidFill>
                <a:latin typeface="Montserrat Light"/>
                <a:ea typeface="Montserrat Light"/>
                <a:cs typeface="Montserrat Light"/>
                <a:sym typeface="Montserrat Light"/>
              </a:rPr>
              <a:t> that writes the average, highest, and lowest grades to a new text file.</a:t>
            </a:r>
            <a:endParaRPr sz="1100">
              <a:solidFill>
                <a:schemeClr val="dk1"/>
              </a:solidFill>
              <a:latin typeface="Montserrat Light"/>
              <a:ea typeface="Montserrat Light"/>
              <a:cs typeface="Montserrat Light"/>
              <a:sym typeface="Montserrat Light"/>
            </a:endParaRPr>
          </a:p>
          <a:p>
            <a:pPr indent="-298450" lvl="0" marL="457200" rtl="0" algn="l">
              <a:lnSpc>
                <a:spcPct val="115000"/>
              </a:lnSpc>
              <a:spcBef>
                <a:spcPts val="0"/>
              </a:spcBef>
              <a:spcAft>
                <a:spcPts val="0"/>
              </a:spcAft>
              <a:buClr>
                <a:schemeClr val="dk1"/>
              </a:buClr>
              <a:buSzPts val="1100"/>
              <a:buFont typeface="Montserrat Light"/>
              <a:buAutoNum type="arabicPeriod" startAt="3"/>
            </a:pPr>
            <a:r>
              <a:rPr b="1" lang="en-GB" sz="1100">
                <a:solidFill>
                  <a:schemeClr val="dk1"/>
                </a:solidFill>
                <a:latin typeface="Montserrat Light"/>
                <a:ea typeface="Montserrat Light"/>
                <a:cs typeface="Montserrat Light"/>
                <a:sym typeface="Montserrat Light"/>
              </a:rPr>
              <a:t>Main Program:</a:t>
            </a:r>
            <a:endParaRPr b="1" sz="1100">
              <a:solidFill>
                <a:schemeClr val="dk1"/>
              </a:solidFill>
              <a:latin typeface="Montserrat Light"/>
              <a:ea typeface="Montserrat Light"/>
              <a:cs typeface="Montserrat Light"/>
              <a:sym typeface="Montserrat Light"/>
            </a:endParaRPr>
          </a:p>
          <a:p>
            <a:pPr indent="-298450" lvl="1" marL="9144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Combine the functions in a main block:</a:t>
            </a:r>
            <a:endParaRPr sz="1100">
              <a:solidFill>
                <a:schemeClr val="dk1"/>
              </a:solidFill>
              <a:latin typeface="Montserrat Light"/>
              <a:ea typeface="Montserrat Light"/>
              <a:cs typeface="Montserrat Light"/>
              <a:sym typeface="Montserrat Light"/>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Use </a:t>
            </a:r>
            <a:r>
              <a:rPr lang="en-GB" sz="1100">
                <a:solidFill>
                  <a:srgbClr val="188038"/>
                </a:solidFill>
                <a:latin typeface="Roboto Mono"/>
                <a:ea typeface="Roboto Mono"/>
                <a:cs typeface="Roboto Mono"/>
                <a:sym typeface="Roboto Mono"/>
              </a:rPr>
              <a:t>read_grades</a:t>
            </a:r>
            <a:r>
              <a:rPr lang="en-GB" sz="1100">
                <a:solidFill>
                  <a:schemeClr val="dk1"/>
                </a:solidFill>
                <a:latin typeface="Montserrat Light"/>
                <a:ea typeface="Montserrat Light"/>
                <a:cs typeface="Montserrat Light"/>
                <a:sym typeface="Montserrat Light"/>
              </a:rPr>
              <a:t> to read the grades from a file named </a:t>
            </a:r>
            <a:r>
              <a:rPr lang="en-GB" sz="1100">
                <a:solidFill>
                  <a:srgbClr val="188038"/>
                </a:solidFill>
                <a:latin typeface="Roboto Mono"/>
                <a:ea typeface="Roboto Mono"/>
                <a:cs typeface="Roboto Mono"/>
                <a:sym typeface="Roboto Mono"/>
              </a:rPr>
              <a:t>grades.txt</a:t>
            </a:r>
            <a:r>
              <a:rPr lang="en-GB" sz="1100">
                <a:solidFill>
                  <a:schemeClr val="dk1"/>
                </a:solidFill>
                <a:latin typeface="Montserrat Light"/>
                <a:ea typeface="Montserrat Light"/>
                <a:cs typeface="Montserrat Light"/>
                <a:sym typeface="Montserrat Light"/>
              </a:rPr>
              <a:t>.</a:t>
            </a:r>
            <a:endParaRPr sz="1100">
              <a:solidFill>
                <a:schemeClr val="dk1"/>
              </a:solidFill>
              <a:latin typeface="Montserrat Light"/>
              <a:ea typeface="Montserrat Light"/>
              <a:cs typeface="Montserrat Light"/>
              <a:sym typeface="Montserrat Light"/>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Use </a:t>
            </a:r>
            <a:r>
              <a:rPr lang="en-GB" sz="1100">
                <a:solidFill>
                  <a:srgbClr val="188038"/>
                </a:solidFill>
                <a:latin typeface="Roboto Mono"/>
                <a:ea typeface="Roboto Mono"/>
                <a:cs typeface="Roboto Mono"/>
                <a:sym typeface="Roboto Mono"/>
              </a:rPr>
              <a:t>process_grades</a:t>
            </a:r>
            <a:r>
              <a:rPr lang="en-GB" sz="1100">
                <a:solidFill>
                  <a:schemeClr val="dk1"/>
                </a:solidFill>
                <a:latin typeface="Montserrat Light"/>
                <a:ea typeface="Montserrat Light"/>
                <a:cs typeface="Montserrat Light"/>
                <a:sym typeface="Montserrat Light"/>
              </a:rPr>
              <a:t> to calculate the necessary statistics.</a:t>
            </a:r>
            <a:endParaRPr sz="1100">
              <a:solidFill>
                <a:schemeClr val="dk1"/>
              </a:solidFill>
              <a:latin typeface="Montserrat Light"/>
              <a:ea typeface="Montserrat Light"/>
              <a:cs typeface="Montserrat Light"/>
              <a:sym typeface="Montserrat Light"/>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chemeClr val="dk1"/>
                </a:solidFill>
                <a:latin typeface="Montserrat Light"/>
                <a:ea typeface="Montserrat Light"/>
                <a:cs typeface="Montserrat Light"/>
                <a:sym typeface="Montserrat Light"/>
              </a:rPr>
              <a:t>Use </a:t>
            </a:r>
            <a:r>
              <a:rPr lang="en-GB" sz="1100">
                <a:solidFill>
                  <a:srgbClr val="188038"/>
                </a:solidFill>
                <a:latin typeface="Roboto Mono"/>
                <a:ea typeface="Roboto Mono"/>
                <a:cs typeface="Roboto Mono"/>
                <a:sym typeface="Roboto Mono"/>
              </a:rPr>
              <a:t>write_results</a:t>
            </a:r>
            <a:r>
              <a:rPr lang="en-GB" sz="1100">
                <a:solidFill>
                  <a:schemeClr val="dk1"/>
                </a:solidFill>
                <a:latin typeface="Montserrat Light"/>
                <a:ea typeface="Montserrat Light"/>
                <a:cs typeface="Montserrat Light"/>
                <a:sym typeface="Montserrat Light"/>
              </a:rPr>
              <a:t> to save the results in a file named </a:t>
            </a:r>
            <a:r>
              <a:rPr lang="en-GB" sz="1100">
                <a:solidFill>
                  <a:srgbClr val="188038"/>
                </a:solidFill>
                <a:latin typeface="Roboto Mono"/>
                <a:ea typeface="Roboto Mono"/>
                <a:cs typeface="Roboto Mono"/>
                <a:sym typeface="Roboto Mono"/>
              </a:rPr>
              <a:t>results.txt</a:t>
            </a:r>
            <a:r>
              <a:rPr lang="en-GB" sz="1100">
                <a:solidFill>
                  <a:schemeClr val="dk1"/>
                </a:solidFill>
                <a:latin typeface="Montserrat Light"/>
                <a:ea typeface="Montserrat Light"/>
                <a:cs typeface="Montserrat Light"/>
                <a:sym typeface="Montserrat Light"/>
              </a:rPr>
              <a:t>.</a:t>
            </a:r>
            <a:endParaRPr sz="1100">
              <a:solidFill>
                <a:schemeClr val="dk1"/>
              </a:solidFill>
              <a:latin typeface="Montserrat Light"/>
              <a:ea typeface="Montserrat Light"/>
              <a:cs typeface="Montserrat Light"/>
              <a:sym typeface="Montserrat Light"/>
            </a:endParaRPr>
          </a:p>
          <a:p>
            <a:pPr indent="-298450" lvl="1" marL="914400" rtl="0" algn="l">
              <a:lnSpc>
                <a:spcPct val="115000"/>
              </a:lnSpc>
              <a:spcBef>
                <a:spcPts val="0"/>
              </a:spcBef>
              <a:spcAft>
                <a:spcPts val="0"/>
              </a:spcAft>
              <a:buClr>
                <a:schemeClr val="dk1"/>
              </a:buClr>
              <a:buSzPts val="1100"/>
              <a:buFont typeface="Montserrat Light"/>
              <a:buChar char="○"/>
            </a:pPr>
            <a:r>
              <a:rPr b="1" lang="en-GB" sz="1100">
                <a:solidFill>
                  <a:schemeClr val="dk1"/>
                </a:solidFill>
                <a:latin typeface="Montserrat Light"/>
                <a:ea typeface="Montserrat Light"/>
                <a:cs typeface="Montserrat Light"/>
                <a:sym typeface="Montserrat Light"/>
              </a:rPr>
              <a:t>Example Files:</a:t>
            </a:r>
            <a:endParaRPr b="1" sz="1100">
              <a:solidFill>
                <a:schemeClr val="dk1"/>
              </a:solidFill>
              <a:latin typeface="Montserrat Light"/>
              <a:ea typeface="Montserrat Light"/>
              <a:cs typeface="Montserrat Light"/>
              <a:sym typeface="Montserrat Light"/>
            </a:endParaRPr>
          </a:p>
          <a:p>
            <a:pPr indent="-298450" lvl="2" marL="1371600" rtl="0" algn="l">
              <a:lnSpc>
                <a:spcPct val="115000"/>
              </a:lnSpc>
              <a:spcBef>
                <a:spcPts val="0"/>
              </a:spcBef>
              <a:spcAft>
                <a:spcPts val="0"/>
              </a:spcAft>
              <a:buClr>
                <a:schemeClr val="dk1"/>
              </a:buClr>
              <a:buSzPts val="1100"/>
              <a:buFont typeface="Montserrat Light"/>
              <a:buChar char="■"/>
            </a:pPr>
            <a:r>
              <a:rPr b="1" lang="en-GB" sz="1100">
                <a:solidFill>
                  <a:schemeClr val="dk1"/>
                </a:solidFill>
                <a:latin typeface="Montserrat Light"/>
                <a:ea typeface="Montserrat Light"/>
                <a:cs typeface="Montserrat Light"/>
                <a:sym typeface="Montserrat Light"/>
              </a:rPr>
              <a:t>Input File (</a:t>
            </a:r>
            <a:r>
              <a:rPr b="1" lang="en-GB" sz="1100">
                <a:solidFill>
                  <a:srgbClr val="188038"/>
                </a:solidFill>
                <a:latin typeface="Roboto Mono"/>
                <a:ea typeface="Roboto Mono"/>
                <a:cs typeface="Roboto Mono"/>
                <a:sym typeface="Roboto Mono"/>
              </a:rPr>
              <a:t>grades.txt</a:t>
            </a:r>
            <a:r>
              <a:rPr b="1" lang="en-GB" sz="1100">
                <a:solidFill>
                  <a:schemeClr val="dk1"/>
                </a:solidFill>
                <a:latin typeface="Montserrat Light"/>
                <a:ea typeface="Montserrat Light"/>
                <a:cs typeface="Montserrat Light"/>
                <a:sym typeface="Montserrat Light"/>
              </a:rPr>
              <a:t>)</a:t>
            </a:r>
            <a:r>
              <a:rPr lang="en-GB" sz="1100">
                <a:solidFill>
                  <a:schemeClr val="dk1"/>
                </a:solidFill>
                <a:latin typeface="Montserrat Light"/>
                <a:ea typeface="Montserrat Light"/>
                <a:cs typeface="Montserrat Light"/>
                <a:sym typeface="Montserrat Light"/>
              </a:rPr>
              <a:t>:</a:t>
            </a:r>
            <a:br>
              <a:rPr lang="en-GB" sz="1100">
                <a:solidFill>
                  <a:schemeClr val="dk1"/>
                </a:solidFill>
                <a:latin typeface="Montserrat Light"/>
                <a:ea typeface="Montserrat Light"/>
                <a:cs typeface="Montserrat Light"/>
                <a:sym typeface="Montserrat Light"/>
              </a:rPr>
            </a:br>
            <a:r>
              <a:rPr lang="en-GB" sz="1100">
                <a:solidFill>
                  <a:srgbClr val="188038"/>
                </a:solidFill>
                <a:latin typeface="Roboto Mono"/>
                <a:ea typeface="Roboto Mono"/>
                <a:cs typeface="Roboto Mono"/>
                <a:sym typeface="Roboto Mono"/>
              </a:rPr>
              <a:t>85</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rgbClr val="188038"/>
                </a:solidFill>
                <a:latin typeface="Roboto Mono"/>
                <a:ea typeface="Roboto Mono"/>
                <a:cs typeface="Roboto Mono"/>
                <a:sym typeface="Roboto Mono"/>
              </a:rPr>
              <a:t>90</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rgbClr val="188038"/>
                </a:solidFill>
                <a:latin typeface="Roboto Mono"/>
                <a:ea typeface="Roboto Mono"/>
                <a:cs typeface="Roboto Mono"/>
                <a:sym typeface="Roboto Mono"/>
              </a:rPr>
              <a:t>78</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rgbClr val="188038"/>
                </a:solidFill>
                <a:latin typeface="Roboto Mono"/>
                <a:ea typeface="Roboto Mono"/>
                <a:cs typeface="Roboto Mono"/>
                <a:sym typeface="Roboto Mono"/>
              </a:rPr>
              <a:t>92</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rgbClr val="188038"/>
                </a:solidFill>
                <a:latin typeface="Roboto Mono"/>
                <a:ea typeface="Roboto Mono"/>
                <a:cs typeface="Roboto Mono"/>
                <a:sym typeface="Roboto Mono"/>
              </a:rPr>
              <a:t>88</a:t>
            </a:r>
            <a:endParaRPr sz="1100">
              <a:solidFill>
                <a:schemeClr val="dk1"/>
              </a:solidFill>
              <a:latin typeface="Montserrat Light"/>
              <a:ea typeface="Montserrat Light"/>
              <a:cs typeface="Montserrat Light"/>
              <a:sym typeface="Montserrat Light"/>
            </a:endParaRPr>
          </a:p>
          <a:p>
            <a:pPr indent="-298450" lvl="1" marL="914400" rtl="0" algn="l">
              <a:lnSpc>
                <a:spcPct val="115000"/>
              </a:lnSpc>
              <a:spcBef>
                <a:spcPts val="0"/>
              </a:spcBef>
              <a:spcAft>
                <a:spcPts val="0"/>
              </a:spcAft>
              <a:buClr>
                <a:schemeClr val="dk1"/>
              </a:buClr>
              <a:buSzPts val="1100"/>
              <a:buFont typeface="Montserrat Light"/>
              <a:buChar char="○"/>
            </a:pPr>
            <a:r>
              <a:rPr b="1" lang="en-GB" sz="1100">
                <a:solidFill>
                  <a:schemeClr val="dk1"/>
                </a:solidFill>
                <a:latin typeface="Montserrat Light"/>
                <a:ea typeface="Montserrat Light"/>
                <a:cs typeface="Montserrat Light"/>
                <a:sym typeface="Montserrat Light"/>
              </a:rPr>
              <a:t>Output File (</a:t>
            </a:r>
            <a:r>
              <a:rPr b="1" lang="en-GB" sz="1100">
                <a:solidFill>
                  <a:srgbClr val="188038"/>
                </a:solidFill>
                <a:latin typeface="Roboto Mono"/>
                <a:ea typeface="Roboto Mono"/>
                <a:cs typeface="Roboto Mono"/>
                <a:sym typeface="Roboto Mono"/>
              </a:rPr>
              <a:t>results.txt</a:t>
            </a:r>
            <a:r>
              <a:rPr b="1" lang="en-GB" sz="1100">
                <a:solidFill>
                  <a:schemeClr val="dk1"/>
                </a:solidFill>
                <a:latin typeface="Montserrat Light"/>
                <a:ea typeface="Montserrat Light"/>
                <a:cs typeface="Montserrat Light"/>
                <a:sym typeface="Montserrat Light"/>
              </a:rPr>
              <a:t>)</a:t>
            </a:r>
            <a:r>
              <a:rPr lang="en-GB" sz="1100">
                <a:solidFill>
                  <a:schemeClr val="dk1"/>
                </a:solidFill>
                <a:latin typeface="Montserrat Light"/>
                <a:ea typeface="Montserrat Light"/>
                <a:cs typeface="Montserrat Light"/>
                <a:sym typeface="Montserrat Light"/>
              </a:rPr>
              <a:t>:</a:t>
            </a:r>
            <a:endParaRPr sz="1100">
              <a:solidFill>
                <a:schemeClr val="dk1"/>
              </a:solidFill>
              <a:latin typeface="Montserrat Light"/>
              <a:ea typeface="Montserrat Light"/>
              <a:cs typeface="Montserrat Light"/>
              <a:sym typeface="Montserrat Light"/>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rgbClr val="188038"/>
                </a:solidFill>
                <a:latin typeface="Roboto Mono"/>
                <a:ea typeface="Roboto Mono"/>
                <a:cs typeface="Roboto Mono"/>
                <a:sym typeface="Roboto Mono"/>
              </a:rPr>
              <a:t>Average Grade: 86.6</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rgbClr val="188038"/>
                </a:solidFill>
                <a:latin typeface="Roboto Mono"/>
                <a:ea typeface="Roboto Mono"/>
                <a:cs typeface="Roboto Mono"/>
                <a:sym typeface="Roboto Mono"/>
              </a:rPr>
              <a:t>Highest Grade: 92</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chemeClr val="dk1"/>
              </a:buClr>
              <a:buSzPts val="1100"/>
              <a:buFont typeface="Montserrat Light"/>
              <a:buChar char="■"/>
            </a:pPr>
            <a:r>
              <a:rPr lang="en-GB" sz="1100">
                <a:solidFill>
                  <a:srgbClr val="188038"/>
                </a:solidFill>
                <a:latin typeface="Roboto Mono"/>
                <a:ea typeface="Roboto Mono"/>
                <a:cs typeface="Roboto Mono"/>
                <a:sym typeface="Roboto Mono"/>
              </a:rPr>
              <a:t>Lowest Grade: 78</a:t>
            </a:r>
            <a:endParaRPr b="1" sz="1100">
              <a:solidFill>
                <a:schemeClr val="dk1"/>
              </a:solidFill>
              <a:latin typeface="Montserrat Light"/>
              <a:ea typeface="Montserrat Light"/>
              <a:cs typeface="Montserrat Light"/>
              <a:sym typeface="Montserrat Light"/>
            </a:endParaRPr>
          </a:p>
        </p:txBody>
      </p:sp>
      <p:sp>
        <p:nvSpPr>
          <p:cNvPr id="548" name="Google Shape;548;p87"/>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Follow-up Activity</a:t>
            </a:r>
            <a:endParaRPr b="1" sz="2300">
              <a:solidFill>
                <a:srgbClr val="C4A542"/>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88"/>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554" name="Google Shape;554;p88"/>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5" name="Google Shape;555;p88"/>
          <p:cNvSpPr txBox="1"/>
          <p:nvPr/>
        </p:nvSpPr>
        <p:spPr>
          <a:xfrm>
            <a:off x="1110050" y="959550"/>
            <a:ext cx="6924000" cy="3138000"/>
          </a:xfrm>
          <a:prstGeom prst="rect">
            <a:avLst/>
          </a:prstGeom>
          <a:noFill/>
          <a:ln>
            <a:noFill/>
          </a:ln>
        </p:spPr>
        <p:txBody>
          <a:bodyPr anchorCtr="0" anchor="ctr" bIns="68575" lIns="68575" spcFirstLastPara="1" rIns="68575" wrap="square" tIns="67500">
            <a:noAutofit/>
          </a:bodyPr>
          <a:lstStyle/>
          <a:p>
            <a:pPr indent="-311150" lvl="0" marL="457200" rtl="0" algn="l">
              <a:lnSpc>
                <a:spcPct val="138000"/>
              </a:lnSpc>
              <a:spcBef>
                <a:spcPts val="1200"/>
              </a:spcBef>
              <a:spcAft>
                <a:spcPts val="0"/>
              </a:spcAft>
              <a:buClr>
                <a:schemeClr val="dk1"/>
              </a:buClr>
              <a:buSzPts val="1300"/>
              <a:buFont typeface="Montserrat Light"/>
              <a:buAutoNum type="arabicPeriod"/>
            </a:pPr>
            <a:r>
              <a:rPr b="1" lang="en-GB" sz="1300">
                <a:solidFill>
                  <a:schemeClr val="dk1"/>
                </a:solidFill>
                <a:latin typeface="Montserrat"/>
                <a:ea typeface="Montserrat"/>
                <a:cs typeface="Montserrat"/>
                <a:sym typeface="Montserrat"/>
              </a:rPr>
              <a:t>Submission</a:t>
            </a:r>
            <a:r>
              <a:rPr lang="en-GB" sz="1300">
                <a:solidFill>
                  <a:schemeClr val="dk1"/>
                </a:solidFill>
                <a:latin typeface="Montserrat"/>
                <a:ea typeface="Montserrat"/>
                <a:cs typeface="Montserrat"/>
                <a:sym typeface="Montserrat"/>
              </a:rPr>
              <a:t>: Just make sure that you have the output provided above. This is not tied to any of your tasks.</a:t>
            </a:r>
            <a:endParaRPr sz="1300">
              <a:solidFill>
                <a:schemeClr val="dk1"/>
              </a:solidFill>
              <a:latin typeface="Montserrat"/>
              <a:ea typeface="Montserrat"/>
              <a:cs typeface="Montserrat"/>
              <a:sym typeface="Montserrat"/>
            </a:endParaRPr>
          </a:p>
          <a:p>
            <a:pPr indent="-311150" lvl="0" marL="457200" rtl="0" algn="l">
              <a:lnSpc>
                <a:spcPct val="138000"/>
              </a:lnSpc>
              <a:spcBef>
                <a:spcPts val="0"/>
              </a:spcBef>
              <a:spcAft>
                <a:spcPts val="0"/>
              </a:spcAft>
              <a:buClr>
                <a:schemeClr val="dk1"/>
              </a:buClr>
              <a:buSzPts val="1300"/>
              <a:buFont typeface="Montserrat Light"/>
              <a:buAutoNum type="arabicPeriod"/>
            </a:pPr>
            <a:r>
              <a:rPr lang="en-GB" sz="1300">
                <a:solidFill>
                  <a:schemeClr val="dk1"/>
                </a:solidFill>
                <a:latin typeface="Montserrat"/>
                <a:ea typeface="Montserrat"/>
                <a:cs typeface="Montserrat"/>
                <a:sym typeface="Montserrat"/>
              </a:rPr>
              <a:t>Use any method available to you. As long as you understand the process.</a:t>
            </a:r>
            <a:endParaRPr sz="1500">
              <a:solidFill>
                <a:schemeClr val="dk1"/>
              </a:solidFill>
              <a:latin typeface="Montserrat Light"/>
              <a:ea typeface="Montserrat Light"/>
              <a:cs typeface="Montserrat Light"/>
              <a:sym typeface="Montserrat Light"/>
            </a:endParaRPr>
          </a:p>
        </p:txBody>
      </p:sp>
      <p:sp>
        <p:nvSpPr>
          <p:cNvPr id="556" name="Google Shape;556;p88"/>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Follow-up Activity</a:t>
            </a:r>
            <a:endParaRPr b="1" sz="2300">
              <a:solidFill>
                <a:srgbClr val="C4A542"/>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9"/>
          <p:cNvSpPr txBox="1"/>
          <p:nvPr>
            <p:ph type="title"/>
          </p:nvPr>
        </p:nvSpPr>
        <p:spPr>
          <a:xfrm>
            <a:off x="456475" y="2074650"/>
            <a:ext cx="4773900" cy="9942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GB"/>
              <a:t>Questions and</a:t>
            </a:r>
            <a:endParaRPr/>
          </a:p>
          <a:p>
            <a:pPr indent="0" lvl="0" marL="0" rtl="0" algn="l">
              <a:spcBef>
                <a:spcPts val="0"/>
              </a:spcBef>
              <a:spcAft>
                <a:spcPts val="0"/>
              </a:spcAft>
              <a:buClr>
                <a:schemeClr val="dk1"/>
              </a:buClr>
              <a:buSzPct val="36666"/>
              <a:buFont typeface="Arial"/>
              <a:buNone/>
            </a:pPr>
            <a:r>
              <a:rPr lang="en-GB"/>
              <a:t>Answers</a:t>
            </a:r>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90"/>
          <p:cNvPicPr preferRelativeResize="0"/>
          <p:nvPr/>
        </p:nvPicPr>
        <p:blipFill rotWithShape="1">
          <a:blip r:embed="rId3">
            <a:alphaModFix/>
          </a:blip>
          <a:srcRect b="1254" l="0" r="0" t="0"/>
          <a:stretch/>
        </p:blipFill>
        <p:spPr>
          <a:xfrm>
            <a:off x="0" y="0"/>
            <a:ext cx="9260003" cy="5143500"/>
          </a:xfrm>
          <a:prstGeom prst="rect">
            <a:avLst/>
          </a:prstGeom>
          <a:noFill/>
          <a:ln>
            <a:noFill/>
          </a:ln>
        </p:spPr>
      </p:pic>
      <p:sp>
        <p:nvSpPr>
          <p:cNvPr id="567" name="Google Shape;567;p90"/>
          <p:cNvSpPr txBox="1"/>
          <p:nvPr/>
        </p:nvSpPr>
        <p:spPr>
          <a:xfrm>
            <a:off x="358525" y="394650"/>
            <a:ext cx="3851775" cy="201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800">
                <a:solidFill>
                  <a:srgbClr val="C4A542"/>
                </a:solidFill>
                <a:latin typeface="Montserrat"/>
                <a:ea typeface="Montserrat"/>
                <a:cs typeface="Montserrat"/>
                <a:sym typeface="Montserrat"/>
              </a:rPr>
              <a:t>Thank you for attending</a:t>
            </a:r>
            <a:endParaRPr b="1" sz="3800">
              <a:solidFill>
                <a:srgbClr val="C4A542"/>
              </a:solidFill>
              <a:latin typeface="Montserrat"/>
              <a:ea typeface="Montserrat"/>
              <a:cs typeface="Montserrat"/>
              <a:sym typeface="Montserrat"/>
            </a:endParaRPr>
          </a:p>
        </p:txBody>
      </p:sp>
      <p:pic>
        <p:nvPicPr>
          <p:cNvPr id="568" name="Google Shape;568;p90"/>
          <p:cNvPicPr preferRelativeResize="0"/>
          <p:nvPr/>
        </p:nvPicPr>
        <p:blipFill>
          <a:blip r:embed="rId4">
            <a:alphaModFix/>
          </a:blip>
          <a:stretch>
            <a:fillRect/>
          </a:stretch>
        </p:blipFill>
        <p:spPr>
          <a:xfrm>
            <a:off x="370002" y="2090300"/>
            <a:ext cx="2568925" cy="1222800"/>
          </a:xfrm>
          <a:prstGeom prst="rect">
            <a:avLst/>
          </a:prstGeom>
          <a:noFill/>
          <a:ln>
            <a:noFill/>
          </a:ln>
        </p:spPr>
      </p:pic>
      <p:pic>
        <p:nvPicPr>
          <p:cNvPr id="569" name="Google Shape;569;p90"/>
          <p:cNvPicPr preferRelativeResize="0"/>
          <p:nvPr/>
        </p:nvPicPr>
        <p:blipFill rotWithShape="1">
          <a:blip r:embed="rId5">
            <a:alphaModFix/>
          </a:blip>
          <a:srcRect b="0" l="0" r="0" t="0"/>
          <a:stretch/>
        </p:blipFill>
        <p:spPr>
          <a:xfrm>
            <a:off x="242900" y="4681574"/>
            <a:ext cx="1211178" cy="237750"/>
          </a:xfrm>
          <a:prstGeom prst="rect">
            <a:avLst/>
          </a:prstGeom>
          <a:noFill/>
          <a:ln>
            <a:noFill/>
          </a:ln>
        </p:spPr>
      </p:pic>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5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37" name="Google Shape;237;p56"/>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i="0" lang="en-GB" sz="2000" u="none" cap="none" strike="noStrike">
                <a:solidFill>
                  <a:srgbClr val="3475A6"/>
                </a:solidFill>
                <a:latin typeface="Montserrat"/>
                <a:ea typeface="Montserrat"/>
                <a:cs typeface="Montserrat"/>
                <a:sym typeface="Montserrat"/>
              </a:rPr>
              <a:t>Software Engineering Session Housekeeping </a:t>
            </a:r>
            <a:r>
              <a:rPr b="0" i="0" lang="en-GB" sz="2000" u="none" cap="none" strike="noStrike">
                <a:solidFill>
                  <a:srgbClr val="3475A6"/>
                </a:solidFill>
                <a:latin typeface="Montserrat"/>
                <a:ea typeface="Montserrat"/>
                <a:cs typeface="Montserrat"/>
                <a:sym typeface="Montserrat"/>
              </a:rPr>
              <a:t>cont. </a:t>
            </a:r>
            <a:endParaRPr b="0" i="0" sz="20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i="0" sz="18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i="0" sz="1800" u="none" cap="none" strike="noStrike">
              <a:solidFill>
                <a:srgbClr val="3475A6"/>
              </a:solidFill>
              <a:latin typeface="Montserrat"/>
              <a:ea typeface="Montserrat"/>
              <a:cs typeface="Montserrat"/>
              <a:sym typeface="Montserrat"/>
            </a:endParaRPr>
          </a:p>
        </p:txBody>
      </p:sp>
      <p:sp>
        <p:nvSpPr>
          <p:cNvPr id="238" name="Google Shape;238;p5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39" name="Google Shape;239;p56"/>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240" name="Google Shape;240;p56"/>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For all </a:t>
            </a:r>
            <a:r>
              <a:rPr b="1" i="0" lang="en-GB" sz="1500" u="none" cap="none" strike="noStrike">
                <a:solidFill>
                  <a:srgbClr val="000000"/>
                </a:solidFill>
                <a:latin typeface="Montserrat"/>
                <a:ea typeface="Montserrat"/>
                <a:cs typeface="Montserrat"/>
                <a:sym typeface="Montserrat"/>
              </a:rPr>
              <a:t>non-academic questions</a:t>
            </a:r>
            <a:r>
              <a:rPr b="0" i="0" lang="en-GB" sz="1500" u="none" cap="none" strike="noStrike">
                <a:solidFill>
                  <a:srgbClr val="000000"/>
                </a:solidFill>
                <a:latin typeface="Montserrat"/>
                <a:ea typeface="Montserrat"/>
                <a:cs typeface="Montserrat"/>
                <a:sym typeface="Montserrat"/>
              </a:rPr>
              <a:t>, please submit a query: </a:t>
            </a:r>
            <a:r>
              <a:rPr b="1" i="0" lang="en-GB" sz="1500" u="sng" cap="none" strike="noStrike">
                <a:solidFill>
                  <a:srgbClr val="0563C1"/>
                </a:solidFill>
                <a:latin typeface="Montserrat"/>
                <a:ea typeface="Montserrat"/>
                <a:cs typeface="Montserrat"/>
                <a:sym typeface="Montserrat"/>
                <a:hlinkClick r:id="rId4">
                  <a:extLst>
                    <a:ext uri="{A12FA001-AC4F-418D-AE19-62706E023703}">
                      <ahyp:hlinkClr val="tx"/>
                    </a:ext>
                  </a:extLst>
                </a:hlinkClick>
              </a:rPr>
              <a:t>www.hyperiondev.com/support</a:t>
            </a:r>
            <a:br>
              <a:rPr b="1" i="0" lang="en-GB" sz="1500" u="none" cap="none" strike="noStrike">
                <a:solidFill>
                  <a:srgbClr val="000000"/>
                </a:solidFill>
                <a:latin typeface="Montserrat"/>
                <a:ea typeface="Montserrat"/>
                <a:cs typeface="Montserrat"/>
                <a:sym typeface="Montserrat"/>
              </a:rPr>
            </a:b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Report a </a:t>
            </a:r>
            <a:r>
              <a:rPr b="1" i="0" lang="en-GB" sz="1500" u="none" cap="none" strike="noStrike">
                <a:solidFill>
                  <a:srgbClr val="000000"/>
                </a:solidFill>
                <a:latin typeface="Montserrat"/>
                <a:ea typeface="Montserrat"/>
                <a:cs typeface="Montserrat"/>
                <a:sym typeface="Montserrat"/>
              </a:rPr>
              <a:t>safeguarding</a:t>
            </a:r>
            <a:r>
              <a:rPr b="0" i="0" lang="en-GB" sz="1500" u="none" cap="none" strike="noStrike">
                <a:solidFill>
                  <a:srgbClr val="000000"/>
                </a:solidFill>
                <a:latin typeface="Montserrat"/>
                <a:ea typeface="Montserrat"/>
                <a:cs typeface="Montserrat"/>
                <a:sym typeface="Montserrat"/>
              </a:rPr>
              <a:t> incident: </a:t>
            </a:r>
            <a:r>
              <a:rPr b="1" i="0" lang="en-GB" sz="1500" u="sng" cap="none" strike="noStrike">
                <a:solidFill>
                  <a:srgbClr val="0563C1"/>
                </a:solidFill>
                <a:latin typeface="Montserrat"/>
                <a:ea typeface="Montserrat"/>
                <a:cs typeface="Montserrat"/>
                <a:sym typeface="Montserrat"/>
                <a:hlinkClick r:id="rId5">
                  <a:extLst>
                    <a:ext uri="{A12FA001-AC4F-418D-AE19-62706E023703}">
                      <ahyp:hlinkClr val="tx"/>
                    </a:ext>
                  </a:extLst>
                </a:hlinkClick>
              </a:rPr>
              <a:t>www.hyperiondev.com/safeguardreporting</a:t>
            </a:r>
            <a:br>
              <a:rPr b="1" i="0" lang="en-GB" sz="1500" u="none" cap="none" strike="noStrike">
                <a:solidFill>
                  <a:srgbClr val="000000"/>
                </a:solidFill>
                <a:latin typeface="Montserrat"/>
                <a:ea typeface="Montserrat"/>
                <a:cs typeface="Montserrat"/>
                <a:sym typeface="Montserrat"/>
              </a:rPr>
            </a:b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We would love your </a:t>
            </a:r>
            <a:r>
              <a:rPr b="1" i="0" lang="en-GB" sz="1500" u="none" cap="none" strike="noStrike">
                <a:solidFill>
                  <a:srgbClr val="000000"/>
                </a:solidFill>
                <a:latin typeface="Montserrat"/>
                <a:ea typeface="Montserrat"/>
                <a:cs typeface="Montserrat"/>
                <a:sym typeface="Montserrat"/>
              </a:rPr>
              <a:t>feedback</a:t>
            </a:r>
            <a:r>
              <a:rPr b="0" i="0" lang="en-GB" sz="1500" u="none" cap="none" strike="noStrike">
                <a:solidFill>
                  <a:srgbClr val="000000"/>
                </a:solidFill>
                <a:latin typeface="Montserrat"/>
                <a:ea typeface="Montserrat"/>
                <a:cs typeface="Montserrat"/>
                <a:sym typeface="Montserrat"/>
              </a:rPr>
              <a:t> on lectures: </a:t>
            </a:r>
            <a:r>
              <a:rPr b="1" i="0" lang="en-GB" sz="1500" u="sng" cap="none" strike="noStrike">
                <a:solidFill>
                  <a:srgbClr val="0563C1"/>
                </a:solidFill>
                <a:latin typeface="Montserrat"/>
                <a:ea typeface="Montserrat"/>
                <a:cs typeface="Montserrat"/>
                <a:sym typeface="Montserrat"/>
                <a:hlinkClick r:id="rId6">
                  <a:extLst>
                    <a:ext uri="{A12FA001-AC4F-418D-AE19-62706E023703}">
                      <ahyp:hlinkClr val="tx"/>
                    </a:ext>
                  </a:extLst>
                </a:hlinkClick>
              </a:rPr>
              <a:t>Feedback on Lectures</a:t>
            </a:r>
            <a:endParaRPr b="1" i="0" sz="1300" u="none" cap="none" strike="noStrike">
              <a:solidFill>
                <a:srgbClr val="000000"/>
              </a:solidFill>
              <a:latin typeface="Montserrat"/>
              <a:ea typeface="Montserrat"/>
              <a:cs typeface="Montserrat"/>
              <a:sym typeface="Montserrat"/>
            </a:endParaRPr>
          </a:p>
        </p:txBody>
      </p:sp>
      <p:cxnSp>
        <p:nvCxnSpPr>
          <p:cNvPr id="241" name="Google Shape;241;p5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42" name="Google Shape;242;p56"/>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57"/>
          <p:cNvSpPr txBox="1"/>
          <p:nvPr/>
        </p:nvSpPr>
        <p:spPr>
          <a:xfrm>
            <a:off x="1477238" y="246994"/>
            <a:ext cx="6189600" cy="846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n-GB" sz="2300" u="none" cap="none" strike="noStrike">
                <a:solidFill>
                  <a:srgbClr val="C4A542"/>
                </a:solidFill>
                <a:latin typeface="Montserrat"/>
                <a:ea typeface="Montserrat"/>
                <a:cs typeface="Montserrat"/>
                <a:sym typeface="Montserrat"/>
              </a:rPr>
              <a:t>Skills Bootcamp </a:t>
            </a:r>
            <a:endParaRPr b="1" i="0" sz="2300" u="none" cap="none" strike="noStrike">
              <a:solidFill>
                <a:srgbClr val="C4A542"/>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i="0" lang="en-GB" sz="2300" u="none" cap="none" strike="noStrike">
                <a:solidFill>
                  <a:srgbClr val="C4A542"/>
                </a:solidFill>
                <a:latin typeface="Montserrat"/>
                <a:ea typeface="Montserrat"/>
                <a:cs typeface="Montserrat"/>
                <a:sym typeface="Montserrat"/>
              </a:rPr>
              <a:t>Progression Overview</a:t>
            </a:r>
            <a:endParaRPr b="1" i="0" sz="2300" u="none" cap="none" strike="noStrike">
              <a:solidFill>
                <a:srgbClr val="C4A542"/>
              </a:solidFill>
              <a:latin typeface="Montserrat"/>
              <a:ea typeface="Montserrat"/>
              <a:cs typeface="Montserrat"/>
              <a:sym typeface="Montserrat"/>
            </a:endParaRPr>
          </a:p>
        </p:txBody>
      </p:sp>
      <p:sp>
        <p:nvSpPr>
          <p:cNvPr id="248" name="Google Shape;248;p57"/>
          <p:cNvSpPr txBox="1"/>
          <p:nvPr/>
        </p:nvSpPr>
        <p:spPr>
          <a:xfrm>
            <a:off x="339475" y="1973459"/>
            <a:ext cx="8467200" cy="2462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None/>
            </a:pPr>
            <a:r>
              <a:rPr b="1" i="0" lang="en-GB" sz="1600" u="none" cap="none" strike="noStrike">
                <a:solidFill>
                  <a:srgbClr val="FFFFFF"/>
                </a:solidFill>
                <a:latin typeface="Montserrat"/>
                <a:ea typeface="Montserrat"/>
                <a:cs typeface="Montserrat"/>
                <a:sym typeface="Montserrat"/>
              </a:rPr>
              <a:t>✅ </a:t>
            </a:r>
            <a:r>
              <a:rPr b="1" i="0" lang="en-GB" sz="1600" u="none" cap="none" strike="noStrike">
                <a:solidFill>
                  <a:srgbClr val="C4A542"/>
                </a:solidFill>
                <a:latin typeface="Montserrat"/>
                <a:ea typeface="Montserrat"/>
                <a:cs typeface="Montserrat"/>
                <a:sym typeface="Montserrat"/>
              </a:rPr>
              <a:t>Criterion 1 - Meeting Initial Requirements</a:t>
            </a:r>
            <a:endParaRPr/>
          </a:p>
          <a:p>
            <a:pPr indent="0" lvl="0" marL="0" marR="0" rtl="0" algn="l">
              <a:lnSpc>
                <a:spcPct val="100000"/>
              </a:lnSpc>
              <a:spcBef>
                <a:spcPts val="0"/>
              </a:spcBef>
              <a:spcAft>
                <a:spcPts val="0"/>
              </a:spcAft>
              <a:buNone/>
            </a:pPr>
            <a:r>
              <a:t/>
            </a:r>
            <a:endParaRPr b="0" i="0" sz="1400" u="none" cap="none" strike="noStrike">
              <a:solidFill>
                <a:srgbClr val="FFFFFF"/>
              </a:solidFill>
              <a:latin typeface="Montserrat"/>
              <a:ea typeface="Montserrat"/>
              <a:cs typeface="Montserrat"/>
              <a:sym typeface="Montserrat"/>
            </a:endParaRPr>
          </a:p>
          <a:p>
            <a:pPr indent="0" lvl="0" marL="127000" marR="0" rtl="0" algn="l">
              <a:lnSpc>
                <a:spcPct val="100000"/>
              </a:lnSpc>
              <a:spcBef>
                <a:spcPts val="0"/>
              </a:spcBef>
              <a:spcAft>
                <a:spcPts val="0"/>
              </a:spcAft>
              <a:buNone/>
            </a:pPr>
            <a:r>
              <a:rPr b="1" i="0" lang="en-GB" sz="1400" u="none" cap="none" strike="noStrike">
                <a:solidFill>
                  <a:srgbClr val="FFFFFF"/>
                </a:solidFill>
                <a:latin typeface="Montserrat"/>
                <a:ea typeface="Montserrat"/>
                <a:cs typeface="Montserrat"/>
                <a:sym typeface="Montserrat"/>
              </a:rPr>
              <a:t>Criterion 1 involves specific achievements </a:t>
            </a:r>
            <a:r>
              <a:rPr b="1" i="0" lang="en-GB" sz="1400" u="none" cap="none" strike="noStrike">
                <a:solidFill>
                  <a:srgbClr val="C4A542"/>
                </a:solidFill>
                <a:latin typeface="Montserrat"/>
                <a:ea typeface="Montserrat"/>
                <a:cs typeface="Montserrat"/>
                <a:sym typeface="Montserrat"/>
              </a:rPr>
              <a:t>within the first two weeks </a:t>
            </a:r>
            <a:r>
              <a:rPr b="1" i="0" lang="en-GB" sz="1400" u="none" cap="none" strike="noStrike">
                <a:solidFill>
                  <a:srgbClr val="FFFFFF"/>
                </a:solidFill>
                <a:latin typeface="Montserrat"/>
                <a:ea typeface="Montserrat"/>
                <a:cs typeface="Montserrat"/>
                <a:sym typeface="Montserrat"/>
              </a:rPr>
              <a:t>of the program. </a:t>
            </a:r>
            <a:br>
              <a:rPr b="1" i="0" lang="en-GB" sz="1400" u="none" cap="none" strike="noStrike">
                <a:solidFill>
                  <a:srgbClr val="FFFFFF"/>
                </a:solidFill>
                <a:latin typeface="Montserrat"/>
                <a:ea typeface="Montserrat"/>
                <a:cs typeface="Montserrat"/>
                <a:sym typeface="Montserrat"/>
              </a:rPr>
            </a:br>
            <a:r>
              <a:rPr b="1" i="0" lang="en-GB" sz="1400" u="none" cap="none" strike="noStrike">
                <a:solidFill>
                  <a:srgbClr val="FFFFFF"/>
                </a:solidFill>
                <a:latin typeface="Montserrat"/>
                <a:ea typeface="Montserrat"/>
                <a:cs typeface="Montserrat"/>
                <a:sym typeface="Montserrat"/>
              </a:rPr>
              <a:t>To meet this criterion, students need to:</a:t>
            </a:r>
            <a:endParaRPr/>
          </a:p>
          <a:p>
            <a:pPr indent="0" lvl="0" marL="127000" marR="0" rtl="0" algn="l">
              <a:lnSpc>
                <a:spcPct val="100000"/>
              </a:lnSpc>
              <a:spcBef>
                <a:spcPts val="0"/>
              </a:spcBef>
              <a:spcAft>
                <a:spcPts val="0"/>
              </a:spcAft>
              <a:buNone/>
            </a:pPr>
            <a:r>
              <a:t/>
            </a:r>
            <a:endParaRPr b="0" i="0" sz="1400" u="none" cap="none" strike="noStrike">
              <a:solidFill>
                <a:srgbClr val="FFFFFF"/>
              </a:solidFill>
              <a:latin typeface="Montserrat"/>
              <a:ea typeface="Montserrat"/>
              <a:cs typeface="Montserrat"/>
              <a:sym typeface="Montserrat"/>
            </a:endParaRPr>
          </a:p>
          <a:p>
            <a:pPr indent="-285750" lvl="0" marL="412750" marR="0" rtl="0" algn="l">
              <a:lnSpc>
                <a:spcPct val="100000"/>
              </a:lnSpc>
              <a:spcBef>
                <a:spcPts val="0"/>
              </a:spcBef>
              <a:spcAft>
                <a:spcPts val="0"/>
              </a:spcAft>
              <a:buClr>
                <a:srgbClr val="FFFFFF"/>
              </a:buClr>
              <a:buSzPts val="1600"/>
              <a:buFont typeface="Arial"/>
              <a:buChar char="•"/>
            </a:pPr>
            <a:r>
              <a:rPr b="0" i="0" lang="en-GB" sz="1400" u="none" cap="none" strike="noStrike">
                <a:solidFill>
                  <a:srgbClr val="FFFFFF"/>
                </a:solidFill>
                <a:latin typeface="Montserrat"/>
                <a:ea typeface="Montserrat"/>
                <a:cs typeface="Montserrat"/>
                <a:sym typeface="Montserrat"/>
              </a:rPr>
              <a:t>Attend a minimum of 7-8 hours per week of guided learning (lectures, workshops, or mentor calls) within the initial two-week period, for a total minimum of </a:t>
            </a:r>
            <a:r>
              <a:rPr b="0" i="0" lang="en-GB" sz="1400" u="none" cap="none" strike="noStrike">
                <a:solidFill>
                  <a:srgbClr val="C4A542"/>
                </a:solidFill>
                <a:latin typeface="Montserrat"/>
                <a:ea typeface="Montserrat"/>
                <a:cs typeface="Montserrat"/>
                <a:sym typeface="Montserrat"/>
              </a:rPr>
              <a:t>15 guided learning hours</a:t>
            </a:r>
            <a:r>
              <a:rPr b="0" i="0" lang="en-GB" sz="1400" u="none" cap="none" strike="noStrike">
                <a:solidFill>
                  <a:srgbClr val="FFFFFF"/>
                </a:solidFill>
                <a:latin typeface="Montserrat"/>
                <a:ea typeface="Montserrat"/>
                <a:cs typeface="Montserrat"/>
                <a:sym typeface="Montserrat"/>
              </a:rPr>
              <a:t> (GLH), by no later than </a:t>
            </a:r>
            <a:r>
              <a:rPr b="0" i="0" lang="en-GB" sz="1400" u="none" cap="none" strike="noStrike">
                <a:solidFill>
                  <a:srgbClr val="C4A542"/>
                </a:solidFill>
                <a:latin typeface="Montserrat"/>
                <a:ea typeface="Montserrat"/>
                <a:cs typeface="Montserrat"/>
                <a:sym typeface="Montserrat"/>
              </a:rPr>
              <a:t>15 September 2024</a:t>
            </a:r>
            <a:r>
              <a:rPr b="0" i="0" lang="en-GB" sz="1400" u="none" cap="none" strike="noStrike">
                <a:solidFill>
                  <a:srgbClr val="FFFFFF"/>
                </a:solidFill>
                <a:latin typeface="Montserrat"/>
                <a:ea typeface="Montserrat"/>
                <a:cs typeface="Montserrat"/>
                <a:sym typeface="Montserrat"/>
              </a:rPr>
              <a:t>.</a:t>
            </a:r>
            <a:endParaRPr/>
          </a:p>
          <a:p>
            <a:pPr indent="-285750" lvl="0" marL="412750" marR="0" rtl="0" algn="l">
              <a:lnSpc>
                <a:spcPct val="100000"/>
              </a:lnSpc>
              <a:spcBef>
                <a:spcPts val="600"/>
              </a:spcBef>
              <a:spcAft>
                <a:spcPts val="600"/>
              </a:spcAft>
              <a:buClr>
                <a:srgbClr val="FFFFFF"/>
              </a:buClr>
              <a:buSzPts val="1600"/>
              <a:buFont typeface="Arial"/>
              <a:buChar char="•"/>
            </a:pPr>
            <a:r>
              <a:rPr b="0" i="0" lang="en-GB" sz="1400" u="none" cap="none" strike="noStrike">
                <a:solidFill>
                  <a:srgbClr val="FFFFFF"/>
                </a:solidFill>
                <a:latin typeface="Montserrat"/>
                <a:ea typeface="Montserrat"/>
                <a:cs typeface="Montserrat"/>
                <a:sym typeface="Montserrat"/>
              </a:rPr>
              <a:t>Successfully complete the Initial Assessment by the end of the first 14 days, by no later than </a:t>
            </a:r>
            <a:r>
              <a:rPr b="0" i="0" lang="en-GB" sz="1400" u="none" cap="none" strike="noStrike">
                <a:solidFill>
                  <a:srgbClr val="C4A542"/>
                </a:solidFill>
                <a:latin typeface="Montserrat"/>
                <a:ea typeface="Montserrat"/>
                <a:cs typeface="Montserrat"/>
                <a:sym typeface="Montserrat"/>
              </a:rPr>
              <a:t>15 September 2024</a:t>
            </a:r>
            <a:r>
              <a:rPr b="0" i="0" lang="en-GB" sz="1400" u="none" cap="none" strike="noStrike">
                <a:solidFill>
                  <a:srgbClr val="FFFFFF"/>
                </a:solidFill>
                <a:latin typeface="Montserrat"/>
                <a:ea typeface="Montserrat"/>
                <a:cs typeface="Montserrat"/>
                <a:sym typeface="Montserrat"/>
              </a:rPr>
              <a:t>.</a:t>
            </a:r>
            <a:endParaRPr b="0" i="0" sz="1400" u="none" cap="none" strike="noStrike">
              <a:solidFill>
                <a:srgbClr val="FFFFFF"/>
              </a:solidFill>
              <a:latin typeface="Montserrat"/>
              <a:ea typeface="Montserrat"/>
              <a:cs typeface="Montserrat"/>
              <a:sym typeface="Montserrat"/>
            </a:endParaRPr>
          </a:p>
        </p:txBody>
      </p:sp>
      <p:sp>
        <p:nvSpPr>
          <p:cNvPr id="249" name="Google Shape;249;p57"/>
          <p:cNvSpPr txBox="1"/>
          <p:nvPr/>
        </p:nvSpPr>
        <p:spPr>
          <a:xfrm>
            <a:off x="339475" y="1135369"/>
            <a:ext cx="8328000" cy="877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None/>
            </a:pPr>
            <a:r>
              <a:rPr b="0" i="0" lang="en-GB" sz="1600" u="none" cap="none" strike="noStrike">
                <a:solidFill>
                  <a:srgbClr val="FFFFFF"/>
                </a:solidFill>
                <a:latin typeface="Montserrat"/>
                <a:ea typeface="Montserrat"/>
                <a:cs typeface="Montserrat"/>
                <a:sym typeface="Montserrat"/>
              </a:rPr>
              <a:t>To be eligible for a certificate of completion, students must fulfil three specific criteria. These criteria ensure a high standard of achievement and alignment with the requirements for the successful completion of a Skills Bootcamp.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8"/>
          <p:cNvSpPr txBox="1"/>
          <p:nvPr/>
        </p:nvSpPr>
        <p:spPr>
          <a:xfrm>
            <a:off x="1477238" y="246994"/>
            <a:ext cx="6189600" cy="846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n-GB" sz="2300" u="none" cap="none" strike="noStrike">
                <a:solidFill>
                  <a:srgbClr val="C4A542"/>
                </a:solidFill>
                <a:latin typeface="Montserrat"/>
                <a:ea typeface="Montserrat"/>
                <a:cs typeface="Montserrat"/>
                <a:sym typeface="Montserrat"/>
              </a:rPr>
              <a:t>Skills Bootcamp </a:t>
            </a:r>
            <a:endParaRPr b="1" i="0" sz="2300" u="none" cap="none" strike="noStrike">
              <a:solidFill>
                <a:srgbClr val="C4A542"/>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i="0" lang="en-GB" sz="2300" u="none" cap="none" strike="noStrike">
                <a:solidFill>
                  <a:srgbClr val="C4A542"/>
                </a:solidFill>
                <a:latin typeface="Montserrat"/>
                <a:ea typeface="Montserrat"/>
                <a:cs typeface="Montserrat"/>
                <a:sym typeface="Montserrat"/>
              </a:rPr>
              <a:t>Progression Overview</a:t>
            </a:r>
            <a:endParaRPr b="1" i="0" sz="2300" u="none" cap="none" strike="noStrike">
              <a:solidFill>
                <a:srgbClr val="C4A542"/>
              </a:solidFill>
              <a:latin typeface="Montserrat"/>
              <a:ea typeface="Montserrat"/>
              <a:cs typeface="Montserrat"/>
              <a:sym typeface="Montserrat"/>
            </a:endParaRPr>
          </a:p>
        </p:txBody>
      </p:sp>
      <p:sp>
        <p:nvSpPr>
          <p:cNvPr id="255" name="Google Shape;255;p58"/>
          <p:cNvSpPr txBox="1"/>
          <p:nvPr/>
        </p:nvSpPr>
        <p:spPr>
          <a:xfrm>
            <a:off x="339475" y="1200553"/>
            <a:ext cx="8467200" cy="1923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None/>
            </a:pPr>
            <a:r>
              <a:rPr b="1" i="0" lang="en-GB" sz="1600" u="none" cap="none" strike="noStrike">
                <a:solidFill>
                  <a:srgbClr val="FFFFFF"/>
                </a:solidFill>
                <a:latin typeface="Montserrat"/>
                <a:ea typeface="Montserrat"/>
                <a:cs typeface="Montserrat"/>
                <a:sym typeface="Montserrat"/>
              </a:rPr>
              <a:t>✅ </a:t>
            </a:r>
            <a:r>
              <a:rPr b="1" i="0" lang="en-GB" sz="1600" u="none" cap="none" strike="noStrike">
                <a:solidFill>
                  <a:srgbClr val="C4A542"/>
                </a:solidFill>
                <a:latin typeface="Montserrat"/>
                <a:ea typeface="Montserrat"/>
                <a:cs typeface="Montserrat"/>
                <a:sym typeface="Montserrat"/>
              </a:rPr>
              <a:t>Criterion 2 - Demonstrating Mid-Course Progress</a:t>
            </a:r>
            <a:endParaRPr/>
          </a:p>
          <a:p>
            <a:pPr indent="0" lvl="0" marL="0" marR="0" rtl="0" algn="l">
              <a:lnSpc>
                <a:spcPct val="100000"/>
              </a:lnSpc>
              <a:spcBef>
                <a:spcPts val="0"/>
              </a:spcBef>
              <a:spcAft>
                <a:spcPts val="0"/>
              </a:spcAft>
              <a:buNone/>
            </a:pPr>
            <a:r>
              <a:t/>
            </a:r>
            <a:endParaRPr b="0" i="0" sz="1400" u="none" cap="none" strike="noStrike">
              <a:solidFill>
                <a:srgbClr val="FFFFFF"/>
              </a:solidFill>
              <a:latin typeface="Montserrat"/>
              <a:ea typeface="Montserrat"/>
              <a:cs typeface="Montserrat"/>
              <a:sym typeface="Montserrat"/>
            </a:endParaRPr>
          </a:p>
          <a:p>
            <a:pPr indent="0" lvl="0" marL="127000" marR="0" rtl="0" algn="l">
              <a:lnSpc>
                <a:spcPct val="100000"/>
              </a:lnSpc>
              <a:spcBef>
                <a:spcPts val="0"/>
              </a:spcBef>
              <a:spcAft>
                <a:spcPts val="0"/>
              </a:spcAft>
              <a:buNone/>
            </a:pPr>
            <a:r>
              <a:rPr b="1" i="0" lang="en-GB" sz="1400" u="none" cap="none" strike="noStrike">
                <a:solidFill>
                  <a:srgbClr val="FFFFFF"/>
                </a:solidFill>
                <a:latin typeface="Montserrat"/>
                <a:ea typeface="Montserrat"/>
                <a:cs typeface="Montserrat"/>
                <a:sym typeface="Montserrat"/>
              </a:rPr>
              <a:t>Criterion 2 involves demonstrating meaningful progress through the successful completion of tasks </a:t>
            </a:r>
            <a:r>
              <a:rPr b="1" i="0" lang="en-GB" sz="1400" u="none" cap="none" strike="noStrike">
                <a:solidFill>
                  <a:srgbClr val="C4A542"/>
                </a:solidFill>
                <a:latin typeface="Montserrat"/>
                <a:ea typeface="Montserrat"/>
                <a:cs typeface="Montserrat"/>
                <a:sym typeface="Montserrat"/>
              </a:rPr>
              <a:t>within the first half </a:t>
            </a:r>
            <a:r>
              <a:rPr b="1" i="0" lang="en-GB" sz="1400" u="none" cap="none" strike="noStrike">
                <a:solidFill>
                  <a:srgbClr val="FFFFFF"/>
                </a:solidFill>
                <a:latin typeface="Montserrat"/>
                <a:ea typeface="Montserrat"/>
                <a:cs typeface="Montserrat"/>
                <a:sym typeface="Montserrat"/>
              </a:rPr>
              <a:t>of the bootcamp. </a:t>
            </a:r>
            <a:br>
              <a:rPr b="1" i="0" lang="en-GB" sz="1400" u="none" cap="none" strike="noStrike">
                <a:solidFill>
                  <a:srgbClr val="FFFFFF"/>
                </a:solidFill>
                <a:latin typeface="Montserrat"/>
                <a:ea typeface="Montserrat"/>
                <a:cs typeface="Montserrat"/>
                <a:sym typeface="Montserrat"/>
              </a:rPr>
            </a:br>
            <a:r>
              <a:rPr b="1" i="0" lang="en-GB" sz="1400" u="none" cap="none" strike="noStrike">
                <a:solidFill>
                  <a:srgbClr val="FFFFFF"/>
                </a:solidFill>
                <a:latin typeface="Montserrat"/>
                <a:ea typeface="Montserrat"/>
                <a:cs typeface="Montserrat"/>
                <a:sym typeface="Montserrat"/>
              </a:rPr>
              <a:t>To meet this criterion, students should:</a:t>
            </a:r>
            <a:endParaRPr/>
          </a:p>
          <a:p>
            <a:pPr indent="0" lvl="0" marL="127000" marR="0" rtl="0" algn="l">
              <a:lnSpc>
                <a:spcPct val="100000"/>
              </a:lnSpc>
              <a:spcBef>
                <a:spcPts val="0"/>
              </a:spcBef>
              <a:spcAft>
                <a:spcPts val="0"/>
              </a:spcAft>
              <a:buNone/>
            </a:pPr>
            <a:r>
              <a:t/>
            </a:r>
            <a:endParaRPr b="0" i="0" sz="1400" u="none" cap="none" strike="noStrike">
              <a:solidFill>
                <a:srgbClr val="FFFFFF"/>
              </a:solidFill>
              <a:latin typeface="Montserrat"/>
              <a:ea typeface="Montserrat"/>
              <a:cs typeface="Montserrat"/>
              <a:sym typeface="Montserrat"/>
            </a:endParaRPr>
          </a:p>
          <a:p>
            <a:pPr indent="-285750" lvl="0" marL="412750" marR="0" rtl="0" algn="l">
              <a:lnSpc>
                <a:spcPct val="100000"/>
              </a:lnSpc>
              <a:spcBef>
                <a:spcPts val="0"/>
              </a:spcBef>
              <a:spcAft>
                <a:spcPts val="600"/>
              </a:spcAft>
              <a:buClr>
                <a:srgbClr val="FFFFFF"/>
              </a:buClr>
              <a:buSzPts val="1600"/>
              <a:buFont typeface="Arial"/>
              <a:buChar char="•"/>
            </a:pPr>
            <a:r>
              <a:rPr b="0" i="0" lang="en-GB" sz="1400" u="none" cap="none" strike="noStrike">
                <a:solidFill>
                  <a:srgbClr val="FFFFFF"/>
                </a:solidFill>
                <a:latin typeface="Montserrat"/>
                <a:ea typeface="Montserrat"/>
                <a:cs typeface="Montserrat"/>
                <a:sym typeface="Montserrat"/>
              </a:rPr>
              <a:t>Complete </a:t>
            </a:r>
            <a:r>
              <a:rPr b="0" i="0" lang="en-GB" sz="1400" u="none" cap="none" strike="noStrike">
                <a:solidFill>
                  <a:srgbClr val="C4A542"/>
                </a:solidFill>
                <a:latin typeface="Montserrat"/>
                <a:ea typeface="Montserrat"/>
                <a:cs typeface="Montserrat"/>
                <a:sym typeface="Montserrat"/>
              </a:rPr>
              <a:t>42 guided learning hours </a:t>
            </a:r>
            <a:r>
              <a:rPr b="0" i="0" lang="en-GB" sz="1400" u="none" cap="none" strike="noStrike">
                <a:solidFill>
                  <a:srgbClr val="FFFFFF"/>
                </a:solidFill>
                <a:latin typeface="Montserrat"/>
                <a:ea typeface="Montserrat"/>
                <a:cs typeface="Montserrat"/>
                <a:sym typeface="Montserrat"/>
              </a:rPr>
              <a:t>and the first half of the assigned tasks by the end of week 7, no later than </a:t>
            </a:r>
            <a:r>
              <a:rPr b="0" i="0" lang="en-GB" sz="1400" u="none" cap="none" strike="noStrike">
                <a:solidFill>
                  <a:srgbClr val="C4A542"/>
                </a:solidFill>
                <a:latin typeface="Montserrat"/>
                <a:ea typeface="Montserrat"/>
                <a:cs typeface="Montserrat"/>
                <a:sym typeface="Montserrat"/>
              </a:rPr>
              <a:t>20 October 2024</a:t>
            </a:r>
            <a:r>
              <a:rPr b="0" i="0" lang="en-GB" sz="1400" u="none" cap="none" strike="noStrike">
                <a:solidFill>
                  <a:srgbClr val="FFFFFF"/>
                </a:solidFill>
                <a:latin typeface="Montserrat"/>
                <a:ea typeface="Montserrat"/>
                <a:cs typeface="Montserrat"/>
                <a:sym typeface="Montserrat"/>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9"/>
          <p:cNvSpPr txBox="1"/>
          <p:nvPr/>
        </p:nvSpPr>
        <p:spPr>
          <a:xfrm>
            <a:off x="1477238" y="246994"/>
            <a:ext cx="6189600" cy="846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n-GB" sz="2300" u="none" cap="none" strike="noStrike">
                <a:solidFill>
                  <a:srgbClr val="C4A542"/>
                </a:solidFill>
                <a:latin typeface="Montserrat"/>
                <a:ea typeface="Montserrat"/>
                <a:cs typeface="Montserrat"/>
                <a:sym typeface="Montserrat"/>
              </a:rPr>
              <a:t>Skills Bootcamp </a:t>
            </a:r>
            <a:endParaRPr b="1" i="0" sz="2300" u="none" cap="none" strike="noStrike">
              <a:solidFill>
                <a:srgbClr val="C4A542"/>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i="0" lang="en-GB" sz="2300" u="none" cap="none" strike="noStrike">
                <a:solidFill>
                  <a:srgbClr val="C4A542"/>
                </a:solidFill>
                <a:latin typeface="Montserrat"/>
                <a:ea typeface="Montserrat"/>
                <a:cs typeface="Montserrat"/>
                <a:sym typeface="Montserrat"/>
              </a:rPr>
              <a:t>Progression Overview</a:t>
            </a:r>
            <a:endParaRPr b="1" i="0" sz="2300" u="none" cap="none" strike="noStrike">
              <a:solidFill>
                <a:srgbClr val="C4A542"/>
              </a:solidFill>
              <a:latin typeface="Montserrat"/>
              <a:ea typeface="Montserrat"/>
              <a:cs typeface="Montserrat"/>
              <a:sym typeface="Montserrat"/>
            </a:endParaRPr>
          </a:p>
        </p:txBody>
      </p:sp>
      <p:sp>
        <p:nvSpPr>
          <p:cNvPr id="261" name="Google Shape;261;p59"/>
          <p:cNvSpPr txBox="1"/>
          <p:nvPr/>
        </p:nvSpPr>
        <p:spPr>
          <a:xfrm>
            <a:off x="339475" y="1200553"/>
            <a:ext cx="8467200" cy="2247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None/>
            </a:pPr>
            <a:r>
              <a:rPr b="1" i="0" lang="en-GB" sz="1600" u="none" cap="none" strike="noStrike">
                <a:solidFill>
                  <a:srgbClr val="FFFFFF"/>
                </a:solidFill>
                <a:latin typeface="Montserrat"/>
                <a:ea typeface="Montserrat"/>
                <a:cs typeface="Montserrat"/>
                <a:sym typeface="Montserrat"/>
              </a:rPr>
              <a:t>✅ </a:t>
            </a:r>
            <a:r>
              <a:rPr b="1" i="0" lang="en-GB" sz="1600" u="none" cap="none" strike="noStrike">
                <a:solidFill>
                  <a:srgbClr val="C4A542"/>
                </a:solidFill>
                <a:latin typeface="Montserrat"/>
                <a:ea typeface="Montserrat"/>
                <a:cs typeface="Montserrat"/>
                <a:sym typeface="Montserrat"/>
              </a:rPr>
              <a:t>Criterion 3 - Demonstrating Post-Course Progress</a:t>
            </a:r>
            <a:endParaRPr/>
          </a:p>
          <a:p>
            <a:pPr indent="0" lvl="0" marL="0" marR="0" rtl="0" algn="l">
              <a:lnSpc>
                <a:spcPct val="100000"/>
              </a:lnSpc>
              <a:spcBef>
                <a:spcPts val="0"/>
              </a:spcBef>
              <a:spcAft>
                <a:spcPts val="0"/>
              </a:spcAft>
              <a:buNone/>
            </a:pPr>
            <a:r>
              <a:t/>
            </a:r>
            <a:endParaRPr b="0" i="0" sz="1400" u="none" cap="none" strike="noStrike">
              <a:solidFill>
                <a:srgbClr val="FFFFFF"/>
              </a:solidFill>
              <a:latin typeface="Montserrat"/>
              <a:ea typeface="Montserrat"/>
              <a:cs typeface="Montserrat"/>
              <a:sym typeface="Montserrat"/>
            </a:endParaRPr>
          </a:p>
          <a:p>
            <a:pPr indent="0" lvl="0" marL="127000" marR="0" rtl="0" algn="l">
              <a:lnSpc>
                <a:spcPct val="100000"/>
              </a:lnSpc>
              <a:spcBef>
                <a:spcPts val="0"/>
              </a:spcBef>
              <a:spcAft>
                <a:spcPts val="0"/>
              </a:spcAft>
              <a:buNone/>
            </a:pPr>
            <a:r>
              <a:rPr b="1" i="0" lang="en-GB" sz="1400" u="none" cap="none" strike="noStrike">
                <a:solidFill>
                  <a:srgbClr val="FFFFFF"/>
                </a:solidFill>
                <a:latin typeface="Montserrat"/>
                <a:ea typeface="Montserrat"/>
                <a:cs typeface="Montserrat"/>
                <a:sym typeface="Montserrat"/>
              </a:rPr>
              <a:t>Criterion 3 involves showcasing students’ </a:t>
            </a:r>
            <a:r>
              <a:rPr b="1" i="0" lang="en-GB" sz="1400" u="none" cap="none" strike="noStrike">
                <a:solidFill>
                  <a:srgbClr val="C4A542"/>
                </a:solidFill>
                <a:latin typeface="Montserrat"/>
                <a:ea typeface="Montserrat"/>
                <a:cs typeface="Montserrat"/>
                <a:sym typeface="Montserrat"/>
              </a:rPr>
              <a:t>progress after completing the course</a:t>
            </a:r>
            <a:r>
              <a:rPr b="1" i="0" lang="en-GB" sz="1400" u="none" cap="none" strike="noStrike">
                <a:solidFill>
                  <a:srgbClr val="FFFFFF"/>
                </a:solidFill>
                <a:latin typeface="Montserrat"/>
                <a:ea typeface="Montserrat"/>
                <a:cs typeface="Montserrat"/>
                <a:sym typeface="Montserrat"/>
              </a:rPr>
              <a:t>. </a:t>
            </a:r>
            <a:br>
              <a:rPr b="1" i="0" lang="en-GB" sz="1400" u="none" cap="none" strike="noStrike">
                <a:solidFill>
                  <a:srgbClr val="FFFFFF"/>
                </a:solidFill>
                <a:latin typeface="Montserrat"/>
                <a:ea typeface="Montserrat"/>
                <a:cs typeface="Montserrat"/>
                <a:sym typeface="Montserrat"/>
              </a:rPr>
            </a:br>
            <a:r>
              <a:rPr b="1" i="0" lang="en-GB" sz="1400" u="none" cap="none" strike="noStrike">
                <a:solidFill>
                  <a:srgbClr val="FFFFFF"/>
                </a:solidFill>
                <a:latin typeface="Montserrat"/>
                <a:ea typeface="Montserrat"/>
                <a:cs typeface="Montserrat"/>
                <a:sym typeface="Montserrat"/>
              </a:rPr>
              <a:t>To meet this criterion, students should:</a:t>
            </a:r>
            <a:endParaRPr/>
          </a:p>
          <a:p>
            <a:pPr indent="0" lvl="0" marL="127000" marR="0" rtl="0" algn="l">
              <a:lnSpc>
                <a:spcPct val="100000"/>
              </a:lnSpc>
              <a:spcBef>
                <a:spcPts val="0"/>
              </a:spcBef>
              <a:spcAft>
                <a:spcPts val="0"/>
              </a:spcAft>
              <a:buNone/>
            </a:pPr>
            <a:r>
              <a:t/>
            </a:r>
            <a:endParaRPr b="0" i="0" sz="1400" u="none" cap="none" strike="noStrike">
              <a:solidFill>
                <a:srgbClr val="FFFFFF"/>
              </a:solidFill>
              <a:latin typeface="Montserrat"/>
              <a:ea typeface="Montserrat"/>
              <a:cs typeface="Montserrat"/>
              <a:sym typeface="Montserrat"/>
            </a:endParaRPr>
          </a:p>
          <a:p>
            <a:pPr indent="-285750" lvl="0" marL="412750" marR="0" rtl="0" algn="l">
              <a:lnSpc>
                <a:spcPct val="100000"/>
              </a:lnSpc>
              <a:spcBef>
                <a:spcPts val="0"/>
              </a:spcBef>
              <a:spcAft>
                <a:spcPts val="0"/>
              </a:spcAft>
              <a:buClr>
                <a:srgbClr val="FFFFFF"/>
              </a:buClr>
              <a:buSzPts val="1600"/>
              <a:buFont typeface="Arial"/>
              <a:buChar char="•"/>
            </a:pPr>
            <a:r>
              <a:rPr b="0" i="0" lang="en-GB" sz="1400" u="none" cap="none" strike="noStrike">
                <a:solidFill>
                  <a:srgbClr val="FFFFFF"/>
                </a:solidFill>
                <a:latin typeface="Montserrat"/>
                <a:ea typeface="Montserrat"/>
                <a:cs typeface="Montserrat"/>
                <a:sym typeface="Montserrat"/>
              </a:rPr>
              <a:t>Complete all mandatory tasks before the bootcamp's end date. This includes any necessary resubmissions, no later than </a:t>
            </a:r>
            <a:r>
              <a:rPr b="0" i="0" lang="en-GB" sz="1400" u="none" cap="none" strike="noStrike">
                <a:solidFill>
                  <a:srgbClr val="C4A542"/>
                </a:solidFill>
                <a:latin typeface="Montserrat"/>
                <a:ea typeface="Montserrat"/>
                <a:cs typeface="Montserrat"/>
                <a:sym typeface="Montserrat"/>
              </a:rPr>
              <a:t>22 December 2024</a:t>
            </a:r>
            <a:r>
              <a:rPr b="0" i="0" lang="en-GB" sz="1400" u="none" cap="none" strike="noStrike">
                <a:solidFill>
                  <a:srgbClr val="FFFFFF"/>
                </a:solidFill>
                <a:latin typeface="Montserrat"/>
                <a:ea typeface="Montserrat"/>
                <a:cs typeface="Montserrat"/>
                <a:sym typeface="Montserrat"/>
              </a:rPr>
              <a:t>.</a:t>
            </a:r>
            <a:endParaRPr/>
          </a:p>
          <a:p>
            <a:pPr indent="-285750" lvl="0" marL="412750" marR="0" rtl="0" algn="l">
              <a:lnSpc>
                <a:spcPct val="100000"/>
              </a:lnSpc>
              <a:spcBef>
                <a:spcPts val="600"/>
              </a:spcBef>
              <a:spcAft>
                <a:spcPts val="600"/>
              </a:spcAft>
              <a:buClr>
                <a:srgbClr val="FFFFFF"/>
              </a:buClr>
              <a:buSzPts val="1600"/>
              <a:buFont typeface="Arial"/>
              <a:buChar char="•"/>
            </a:pPr>
            <a:r>
              <a:rPr b="0" i="0" lang="en-GB" sz="1400" u="none" cap="none" strike="noStrike">
                <a:solidFill>
                  <a:srgbClr val="FFFFFF"/>
                </a:solidFill>
                <a:latin typeface="Montserrat"/>
                <a:ea typeface="Montserrat"/>
                <a:cs typeface="Montserrat"/>
                <a:sym typeface="Montserrat"/>
              </a:rPr>
              <a:t>Achieve at least 84 guided learning hours by the end of the bootcamp, </a:t>
            </a:r>
            <a:r>
              <a:rPr b="0" i="0" lang="en-GB" sz="1400" u="none" cap="none" strike="noStrike">
                <a:solidFill>
                  <a:srgbClr val="C4A542"/>
                </a:solidFill>
                <a:latin typeface="Montserrat"/>
                <a:ea typeface="Montserrat"/>
                <a:cs typeface="Montserrat"/>
                <a:sym typeface="Montserrat"/>
              </a:rPr>
              <a:t>22 December 2024</a:t>
            </a:r>
            <a:r>
              <a:rPr b="0" i="0" lang="en-GB" sz="1400" u="none" cap="none" strike="noStrike">
                <a:solidFill>
                  <a:srgbClr val="FFFFFF"/>
                </a:solidFill>
                <a:latin typeface="Montserrat"/>
                <a:ea typeface="Montserrat"/>
                <a:cs typeface="Montserrat"/>
                <a:sym typeface="Montserrat"/>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60"/>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267" name="Google Shape;267;p60"/>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 name="Google Shape;268;p60"/>
          <p:cNvSpPr txBox="1"/>
          <p:nvPr/>
        </p:nvSpPr>
        <p:spPr>
          <a:xfrm>
            <a:off x="1109950" y="959500"/>
            <a:ext cx="6924000" cy="3138000"/>
          </a:xfrm>
          <a:prstGeom prst="rect">
            <a:avLst/>
          </a:prstGeom>
          <a:noFill/>
          <a:ln>
            <a:noFill/>
          </a:ln>
        </p:spPr>
        <p:txBody>
          <a:bodyPr anchorCtr="0" anchor="ctr" bIns="68575" lIns="68575" spcFirstLastPara="1" rIns="68575" wrap="square" tIns="67500">
            <a:noAutofit/>
          </a:bodyPr>
          <a:lstStyle/>
          <a:p>
            <a:pPr indent="0" lvl="0" marL="0" rtl="0" algn="ctr">
              <a:lnSpc>
                <a:spcPct val="115000"/>
              </a:lnSpc>
              <a:spcBef>
                <a:spcPts val="0"/>
              </a:spcBef>
              <a:spcAft>
                <a:spcPts val="0"/>
              </a:spcAft>
              <a:buNone/>
            </a:pPr>
            <a:r>
              <a:rPr lang="en-GB" sz="1700">
                <a:solidFill>
                  <a:schemeClr val="dk1"/>
                </a:solidFill>
                <a:latin typeface="Montserrat Medium"/>
                <a:ea typeface="Montserrat Medium"/>
                <a:cs typeface="Montserrat Medium"/>
                <a:sym typeface="Montserrat Medium"/>
              </a:rPr>
              <a:t>What is the output of the following code?</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1000"/>
              </a:spcAft>
              <a:buNone/>
            </a:pPr>
            <a:r>
              <a:t/>
            </a:r>
            <a:endParaRPr sz="1700">
              <a:solidFill>
                <a:schemeClr val="dk1"/>
              </a:solidFill>
              <a:latin typeface="Montserrat Medium"/>
              <a:ea typeface="Montserrat Medium"/>
              <a:cs typeface="Montserrat Medium"/>
              <a:sym typeface="Montserrat Medium"/>
            </a:endParaRPr>
          </a:p>
        </p:txBody>
      </p:sp>
      <p:sp>
        <p:nvSpPr>
          <p:cNvPr id="269" name="Google Shape;269;p60"/>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Poll</a:t>
            </a:r>
            <a:endParaRPr b="1" sz="1400">
              <a:solidFill>
                <a:srgbClr val="C4A542"/>
              </a:solidFill>
              <a:latin typeface="Montserrat"/>
              <a:ea typeface="Montserrat"/>
              <a:cs typeface="Montserrat"/>
              <a:sym typeface="Montserrat"/>
            </a:endParaRPr>
          </a:p>
        </p:txBody>
      </p:sp>
      <p:pic>
        <p:nvPicPr>
          <p:cNvPr id="270" name="Google Shape;270;p60"/>
          <p:cNvPicPr preferRelativeResize="0"/>
          <p:nvPr/>
        </p:nvPicPr>
        <p:blipFill>
          <a:blip r:embed="rId4">
            <a:alphaModFix/>
          </a:blip>
          <a:stretch>
            <a:fillRect/>
          </a:stretch>
        </p:blipFill>
        <p:spPr>
          <a:xfrm>
            <a:off x="1436650" y="1823813"/>
            <a:ext cx="3190875" cy="1876425"/>
          </a:xfrm>
          <a:prstGeom prst="rect">
            <a:avLst/>
          </a:prstGeom>
          <a:noFill/>
          <a:ln>
            <a:noFill/>
          </a:ln>
        </p:spPr>
      </p:pic>
      <p:sp>
        <p:nvSpPr>
          <p:cNvPr id="271" name="Google Shape;271;p60"/>
          <p:cNvSpPr txBox="1"/>
          <p:nvPr/>
        </p:nvSpPr>
        <p:spPr>
          <a:xfrm>
            <a:off x="4715925" y="2000025"/>
            <a:ext cx="3190800" cy="1524000"/>
          </a:xfrm>
          <a:prstGeom prst="rect">
            <a:avLst/>
          </a:prstGeom>
          <a:noFill/>
          <a:ln>
            <a:noFill/>
          </a:ln>
        </p:spPr>
        <p:txBody>
          <a:bodyPr anchorCtr="0" anchor="ctr" bIns="91425" lIns="91425" spcFirstLastPara="1" rIns="91425" wrap="square" tIns="91425">
            <a:noAutofit/>
          </a:bodyPr>
          <a:lstStyle/>
          <a:p>
            <a:pPr indent="-330199" lvl="1" marL="990000" rtl="0" algn="l">
              <a:lnSpc>
                <a:spcPct val="115000"/>
              </a:lnSpc>
              <a:spcBef>
                <a:spcPts val="0"/>
              </a:spcBef>
              <a:spcAft>
                <a:spcPts val="0"/>
              </a:spcAft>
              <a:buClr>
                <a:schemeClr val="dk1"/>
              </a:buClr>
              <a:buSzPts val="1600"/>
              <a:buFont typeface="Montserrat Light"/>
              <a:buAutoNum type="alphaLcPeriod"/>
            </a:pPr>
            <a:r>
              <a:rPr lang="en-GB" sz="1600">
                <a:solidFill>
                  <a:schemeClr val="dk1"/>
                </a:solidFill>
                <a:latin typeface="Montserrat Light"/>
                <a:ea typeface="Montserrat Light"/>
                <a:cs typeface="Montserrat Light"/>
                <a:sym typeface="Montserrat Light"/>
              </a:rPr>
              <a:t>[5, 6, 7]</a:t>
            </a:r>
            <a:endParaRPr sz="1600">
              <a:solidFill>
                <a:schemeClr val="dk1"/>
              </a:solidFill>
              <a:latin typeface="Montserrat Light"/>
              <a:ea typeface="Montserrat Light"/>
              <a:cs typeface="Montserrat Light"/>
              <a:sym typeface="Montserrat Light"/>
            </a:endParaRPr>
          </a:p>
          <a:p>
            <a:pPr indent="-330199" lvl="1" marL="990000" rtl="0" algn="l">
              <a:lnSpc>
                <a:spcPct val="115000"/>
              </a:lnSpc>
              <a:spcBef>
                <a:spcPts val="0"/>
              </a:spcBef>
              <a:spcAft>
                <a:spcPts val="0"/>
              </a:spcAft>
              <a:buClr>
                <a:schemeClr val="dk1"/>
              </a:buClr>
              <a:buSzPts val="1600"/>
              <a:buFont typeface="Montserrat Light"/>
              <a:buAutoNum type="alphaLcPeriod"/>
            </a:pPr>
            <a:r>
              <a:rPr lang="en-GB" sz="1600">
                <a:solidFill>
                  <a:schemeClr val="dk1"/>
                </a:solidFill>
                <a:latin typeface="Montserrat Light"/>
                <a:ea typeface="Montserrat Light"/>
                <a:cs typeface="Montserrat Light"/>
                <a:sym typeface="Montserrat Light"/>
              </a:rPr>
              <a:t>[1, 2, 3]</a:t>
            </a:r>
            <a:endParaRPr sz="1600">
              <a:solidFill>
                <a:schemeClr val="dk1"/>
              </a:solidFill>
              <a:latin typeface="Montserrat Light"/>
              <a:ea typeface="Montserrat Light"/>
              <a:cs typeface="Montserrat Light"/>
              <a:sym typeface="Montserrat Light"/>
            </a:endParaRPr>
          </a:p>
          <a:p>
            <a:pPr indent="-330199" lvl="1" marL="990000" rtl="0" algn="l">
              <a:lnSpc>
                <a:spcPct val="115000"/>
              </a:lnSpc>
              <a:spcBef>
                <a:spcPts val="0"/>
              </a:spcBef>
              <a:spcAft>
                <a:spcPts val="0"/>
              </a:spcAft>
              <a:buClr>
                <a:schemeClr val="dk1"/>
              </a:buClr>
              <a:buSzPts val="1600"/>
              <a:buFont typeface="Montserrat Light"/>
              <a:buAutoNum type="alphaLcPeriod"/>
            </a:pPr>
            <a:r>
              <a:rPr lang="en-GB" sz="1600">
                <a:solidFill>
                  <a:schemeClr val="dk1"/>
                </a:solidFill>
                <a:latin typeface="Montserrat Light"/>
                <a:ea typeface="Montserrat Light"/>
                <a:cs typeface="Montserrat Light"/>
                <a:sym typeface="Montserrat Light"/>
              </a:rPr>
              <a:t>[5, 6, 7, 4, 1, 2, 3]</a:t>
            </a:r>
            <a:endParaRPr sz="1600">
              <a:solidFill>
                <a:schemeClr val="dk1"/>
              </a:solidFill>
              <a:latin typeface="Montserrat Light"/>
              <a:ea typeface="Montserrat Light"/>
              <a:cs typeface="Montserrat Light"/>
              <a:sym typeface="Montserrat Light"/>
            </a:endParaRPr>
          </a:p>
          <a:p>
            <a:pPr indent="-330199" lvl="1" marL="990000" rtl="0" algn="l">
              <a:lnSpc>
                <a:spcPct val="115000"/>
              </a:lnSpc>
              <a:spcBef>
                <a:spcPts val="0"/>
              </a:spcBef>
              <a:spcAft>
                <a:spcPts val="1000"/>
              </a:spcAft>
              <a:buClr>
                <a:schemeClr val="dk1"/>
              </a:buClr>
              <a:buSzPts val="1600"/>
              <a:buFont typeface="Montserrat Light"/>
              <a:buAutoNum type="alphaLcPeriod"/>
            </a:pPr>
            <a:r>
              <a:rPr lang="en-GB" sz="1600">
                <a:solidFill>
                  <a:schemeClr val="dk1"/>
                </a:solidFill>
                <a:latin typeface="Montserrat Light"/>
                <a:ea typeface="Montserrat Light"/>
                <a:cs typeface="Montserrat Light"/>
                <a:sym typeface="Montserrat Light"/>
              </a:rPr>
              <a:t>[5, 6, 7, 4]</a:t>
            </a:r>
            <a:endParaRPr sz="2600">
              <a:solidFill>
                <a:schemeClr val="lt1"/>
              </a:solidFill>
              <a:latin typeface="Montserrat Light"/>
              <a:ea typeface="Montserrat Light"/>
              <a:cs typeface="Montserrat Light"/>
              <a:sym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61"/>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277" name="Google Shape;277;p61"/>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 name="Google Shape;278;p61"/>
          <p:cNvSpPr txBox="1"/>
          <p:nvPr/>
        </p:nvSpPr>
        <p:spPr>
          <a:xfrm>
            <a:off x="1109950" y="959500"/>
            <a:ext cx="6924000" cy="3138000"/>
          </a:xfrm>
          <a:prstGeom prst="rect">
            <a:avLst/>
          </a:prstGeom>
          <a:noFill/>
          <a:ln>
            <a:noFill/>
          </a:ln>
        </p:spPr>
        <p:txBody>
          <a:bodyPr anchorCtr="0" anchor="ctr" bIns="68575" lIns="68575" spcFirstLastPara="1" rIns="68575" wrap="square" tIns="67500">
            <a:noAutofit/>
          </a:bodyPr>
          <a:lstStyle/>
          <a:p>
            <a:pPr indent="0" lvl="0" marL="0" rtl="0" algn="ctr">
              <a:lnSpc>
                <a:spcPct val="115000"/>
              </a:lnSpc>
              <a:spcBef>
                <a:spcPts val="0"/>
              </a:spcBef>
              <a:spcAft>
                <a:spcPts val="0"/>
              </a:spcAft>
              <a:buNone/>
            </a:pPr>
            <a:r>
              <a:rPr lang="en-GB" sz="1700">
                <a:solidFill>
                  <a:schemeClr val="dk1"/>
                </a:solidFill>
                <a:latin typeface="Montserrat Medium"/>
                <a:ea typeface="Montserrat Medium"/>
                <a:cs typeface="Montserrat Medium"/>
                <a:sym typeface="Montserrat Medium"/>
              </a:rPr>
              <a:t>Given the following 2D list, what is the value of matrix[1][2]?</a:t>
            </a:r>
            <a:endParaRPr sz="1700">
              <a:solidFill>
                <a:schemeClr val="dk1"/>
              </a:solidFill>
              <a:latin typeface="Montserrat Medium"/>
              <a:ea typeface="Montserrat Medium"/>
              <a:cs typeface="Montserrat Medium"/>
              <a:sym typeface="Montserrat Medium"/>
            </a:endParaRPr>
          </a:p>
          <a:p>
            <a:pPr indent="0" lvl="0" marL="0" rtl="0" algn="ctr">
              <a:lnSpc>
                <a:spcPct val="115000"/>
              </a:lnSpc>
              <a:spcBef>
                <a:spcPts val="1000"/>
              </a:spcBef>
              <a:spcAft>
                <a:spcPts val="0"/>
              </a:spcAft>
              <a:buNone/>
            </a:pPr>
            <a:r>
              <a:t/>
            </a:r>
            <a:endParaRPr sz="1700">
              <a:solidFill>
                <a:schemeClr val="dk1"/>
              </a:solidFill>
              <a:latin typeface="Montserrat Medium"/>
              <a:ea typeface="Montserrat Medium"/>
              <a:cs typeface="Montserrat Medium"/>
              <a:sym typeface="Montserrat Medium"/>
            </a:endParaRPr>
          </a:p>
          <a:p>
            <a:pPr indent="-323850" lvl="0" marL="4114800" rtl="0" algn="just">
              <a:lnSpc>
                <a:spcPct val="115000"/>
              </a:lnSpc>
              <a:spcBef>
                <a:spcPts val="1000"/>
              </a:spcBef>
              <a:spcAft>
                <a:spcPts val="0"/>
              </a:spcAft>
              <a:buClr>
                <a:schemeClr val="dk1"/>
              </a:buClr>
              <a:buSzPts val="1500"/>
              <a:buFont typeface="Montserrat"/>
              <a:buAutoNum type="alphaLcPeriod"/>
            </a:pPr>
            <a:r>
              <a:rPr lang="en-GB" sz="1500">
                <a:solidFill>
                  <a:schemeClr val="dk1"/>
                </a:solidFill>
                <a:latin typeface="Montserrat"/>
                <a:ea typeface="Montserrat"/>
                <a:cs typeface="Montserrat"/>
                <a:sym typeface="Montserrat"/>
              </a:rPr>
              <a:t>2</a:t>
            </a:r>
            <a:endParaRPr sz="1500">
              <a:solidFill>
                <a:schemeClr val="dk1"/>
              </a:solidFill>
              <a:latin typeface="Montserrat"/>
              <a:ea typeface="Montserrat"/>
              <a:cs typeface="Montserrat"/>
              <a:sym typeface="Montserrat"/>
            </a:endParaRPr>
          </a:p>
          <a:p>
            <a:pPr indent="-323850" lvl="0" marL="4114800" rtl="0" algn="just">
              <a:lnSpc>
                <a:spcPct val="115000"/>
              </a:lnSpc>
              <a:spcBef>
                <a:spcPts val="0"/>
              </a:spcBef>
              <a:spcAft>
                <a:spcPts val="0"/>
              </a:spcAft>
              <a:buClr>
                <a:schemeClr val="dk1"/>
              </a:buClr>
              <a:buSzPts val="1500"/>
              <a:buFont typeface="Montserrat"/>
              <a:buAutoNum type="alphaLcPeriod"/>
            </a:pPr>
            <a:r>
              <a:rPr lang="en-GB" sz="1500">
                <a:solidFill>
                  <a:schemeClr val="dk1"/>
                </a:solidFill>
                <a:latin typeface="Montserrat"/>
                <a:ea typeface="Montserrat"/>
                <a:cs typeface="Montserrat"/>
                <a:sym typeface="Montserrat"/>
              </a:rPr>
              <a:t>6</a:t>
            </a:r>
            <a:endParaRPr sz="1500">
              <a:solidFill>
                <a:schemeClr val="dk1"/>
              </a:solidFill>
              <a:latin typeface="Montserrat"/>
              <a:ea typeface="Montserrat"/>
              <a:cs typeface="Montserrat"/>
              <a:sym typeface="Montserrat"/>
            </a:endParaRPr>
          </a:p>
          <a:p>
            <a:pPr indent="-323850" lvl="0" marL="4114800" rtl="0" algn="just">
              <a:lnSpc>
                <a:spcPct val="115000"/>
              </a:lnSpc>
              <a:spcBef>
                <a:spcPts val="0"/>
              </a:spcBef>
              <a:spcAft>
                <a:spcPts val="0"/>
              </a:spcAft>
              <a:buClr>
                <a:schemeClr val="dk1"/>
              </a:buClr>
              <a:buSzPts val="1500"/>
              <a:buFont typeface="Montserrat"/>
              <a:buAutoNum type="alphaLcPeriod"/>
            </a:pPr>
            <a:r>
              <a:rPr lang="en-GB" sz="1500">
                <a:solidFill>
                  <a:schemeClr val="dk1"/>
                </a:solidFill>
                <a:latin typeface="Montserrat"/>
                <a:ea typeface="Montserrat"/>
                <a:cs typeface="Montserrat"/>
                <a:sym typeface="Montserrat"/>
              </a:rPr>
              <a:t>5</a:t>
            </a:r>
            <a:endParaRPr sz="1500">
              <a:solidFill>
                <a:schemeClr val="dk1"/>
              </a:solidFill>
              <a:latin typeface="Montserrat"/>
              <a:ea typeface="Montserrat"/>
              <a:cs typeface="Montserrat"/>
              <a:sym typeface="Montserrat"/>
            </a:endParaRPr>
          </a:p>
          <a:p>
            <a:pPr indent="-323850" lvl="0" marL="4114800" rtl="0" algn="just">
              <a:lnSpc>
                <a:spcPct val="115000"/>
              </a:lnSpc>
              <a:spcBef>
                <a:spcPts val="0"/>
              </a:spcBef>
              <a:spcAft>
                <a:spcPts val="0"/>
              </a:spcAft>
              <a:buClr>
                <a:schemeClr val="dk1"/>
              </a:buClr>
              <a:buSzPts val="1500"/>
              <a:buFont typeface="Montserrat"/>
              <a:buAutoNum type="alphaLcPeriod"/>
            </a:pPr>
            <a:r>
              <a:rPr lang="en-GB" sz="1500">
                <a:solidFill>
                  <a:schemeClr val="dk1"/>
                </a:solidFill>
                <a:latin typeface="Montserrat"/>
                <a:ea typeface="Montserrat"/>
                <a:cs typeface="Montserrat"/>
                <a:sym typeface="Montserrat"/>
              </a:rPr>
              <a:t>8</a:t>
            </a:r>
            <a:endParaRPr sz="1500">
              <a:solidFill>
                <a:schemeClr val="dk1"/>
              </a:solidFill>
              <a:latin typeface="Montserrat"/>
              <a:ea typeface="Montserrat"/>
              <a:cs typeface="Montserrat"/>
              <a:sym typeface="Montserrat"/>
            </a:endParaRPr>
          </a:p>
        </p:txBody>
      </p:sp>
      <p:sp>
        <p:nvSpPr>
          <p:cNvPr id="279" name="Google Shape;279;p61"/>
          <p:cNvSpPr txBox="1"/>
          <p:nvPr/>
        </p:nvSpPr>
        <p:spPr>
          <a:xfrm>
            <a:off x="1436646" y="0"/>
            <a:ext cx="6270600" cy="623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Poll</a:t>
            </a:r>
            <a:endParaRPr b="1" sz="1400">
              <a:solidFill>
                <a:srgbClr val="C4A542"/>
              </a:solidFill>
              <a:latin typeface="Montserrat"/>
              <a:ea typeface="Montserrat"/>
              <a:cs typeface="Montserrat"/>
              <a:sym typeface="Montserrat"/>
            </a:endParaRPr>
          </a:p>
        </p:txBody>
      </p:sp>
      <p:pic>
        <p:nvPicPr>
          <p:cNvPr id="280" name="Google Shape;280;p61"/>
          <p:cNvPicPr preferRelativeResize="0"/>
          <p:nvPr/>
        </p:nvPicPr>
        <p:blipFill>
          <a:blip r:embed="rId4">
            <a:alphaModFix/>
          </a:blip>
          <a:stretch>
            <a:fillRect/>
          </a:stretch>
        </p:blipFill>
        <p:spPr>
          <a:xfrm>
            <a:off x="1643275" y="2229375"/>
            <a:ext cx="1962150" cy="122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Grammar DfE C5">
  <a:themeElements>
    <a:clrScheme name="#57CEA0">
      <a:dk1>
        <a:srgbClr val="000000"/>
      </a:dk1>
      <a:lt1>
        <a:srgbClr val="FFFFFF"/>
      </a:lt1>
      <a:dk2>
        <a:srgbClr val="44546A"/>
      </a:dk2>
      <a:lt2>
        <a:srgbClr val="E7E6E6"/>
      </a:lt2>
      <a:accent1>
        <a:srgbClr val="57CE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Grammar DfE C5">
  <a:themeElements>
    <a:clrScheme name="#57CEA0">
      <a:dk1>
        <a:srgbClr val="000000"/>
      </a:dk1>
      <a:lt1>
        <a:srgbClr val="FFFFFF"/>
      </a:lt1>
      <a:dk2>
        <a:srgbClr val="44546A"/>
      </a:dk2>
      <a:lt2>
        <a:srgbClr val="E7E6E6"/>
      </a:lt2>
      <a:accent1>
        <a:srgbClr val="57CE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